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1"/>
  </p:sldMasterIdLst>
  <p:notesMasterIdLst>
    <p:notesMasterId r:id="rId3"/>
  </p:notesMasterIdLst>
  <p:sldIdLst>
    <p:sldId id="263" r:id="rId2"/>
  </p:sldIdLst>
  <p:sldSz cx="43891200" cy="384048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D03E3515-00C9-2A42-86FB-2D6EB2E72593}">
          <p14:sldIdLst>
            <p14:sldId id="2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2096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36E"/>
    <a:srgbClr val="FEFF59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0084"/>
    <p:restoredTop sz="94707"/>
  </p:normalViewPr>
  <p:slideViewPr>
    <p:cSldViewPr snapToGrid="0" snapToObjects="1">
      <p:cViewPr varScale="1">
        <p:scale>
          <a:sx n="38" d="100"/>
          <a:sy n="38" d="100"/>
        </p:scale>
        <p:origin x="3288" y="264"/>
      </p:cViewPr>
      <p:guideLst>
        <p:guide orient="horz" pos="12096"/>
        <p:guide pos="138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343F4E-E2B7-5647-B7A4-EDC362E9F760}" type="datetimeFigureOut">
              <a:rPr lang="en-US" smtClean="0"/>
              <a:t>10/1/18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249613" y="857250"/>
            <a:ext cx="264477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B22511-E199-A84C-8373-A575DE7B9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836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249613" y="857250"/>
            <a:ext cx="2644775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B22511-E199-A84C-8373-A575DE7B971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375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6285233"/>
            <a:ext cx="37307520" cy="1337056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20171413"/>
            <a:ext cx="32918400" cy="9272267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EF50B-9B37-6B48-B686-48455F7A33D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8585F-C850-9048-B8E3-DBD927A5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07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EF50B-9B37-6B48-B686-48455F7A33D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8585F-C850-9048-B8E3-DBD927A5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334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2044700"/>
            <a:ext cx="9464040" cy="325462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2044700"/>
            <a:ext cx="27843480" cy="325462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EF50B-9B37-6B48-B686-48455F7A33D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8585F-C850-9048-B8E3-DBD927A5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34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EF50B-9B37-6B48-B686-48455F7A33D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8585F-C850-9048-B8E3-DBD927A5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249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9574541"/>
            <a:ext cx="37856160" cy="15975327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5701001"/>
            <a:ext cx="37856160" cy="8401047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EF50B-9B37-6B48-B686-48455F7A33D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8585F-C850-9048-B8E3-DBD927A5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02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10223500"/>
            <a:ext cx="1865376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10223500"/>
            <a:ext cx="1865376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EF50B-9B37-6B48-B686-48455F7A33D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8585F-C850-9048-B8E3-DBD927A5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4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044708"/>
            <a:ext cx="37856160" cy="74231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9414513"/>
            <a:ext cx="18568032" cy="4613907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4028420"/>
            <a:ext cx="18568032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9414513"/>
            <a:ext cx="18659477" cy="4613907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4028420"/>
            <a:ext cx="18659477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EF50B-9B37-6B48-B686-48455F7A33D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8585F-C850-9048-B8E3-DBD927A5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81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EF50B-9B37-6B48-B686-48455F7A33D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8585F-C850-9048-B8E3-DBD927A5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908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EF50B-9B37-6B48-B686-48455F7A33D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8585F-C850-9048-B8E3-DBD927A5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991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560320"/>
            <a:ext cx="14156054" cy="896112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5529588"/>
            <a:ext cx="22219920" cy="272923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11521440"/>
            <a:ext cx="14156054" cy="21344893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EF50B-9B37-6B48-B686-48455F7A33D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8585F-C850-9048-B8E3-DBD927A5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244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560320"/>
            <a:ext cx="14156054" cy="896112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5529588"/>
            <a:ext cx="22219920" cy="272923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11521440"/>
            <a:ext cx="14156054" cy="21344893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EF50B-9B37-6B48-B686-48455F7A33D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38585F-C850-9048-B8E3-DBD927A5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23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2044708"/>
            <a:ext cx="37856160" cy="7423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10223500"/>
            <a:ext cx="37856160" cy="24367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3EF50B-9B37-6B48-B686-48455F7A33D1}" type="datetimeFigureOut">
              <a:rPr lang="en-US" smtClean="0"/>
              <a:t>10/1/18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8585F-C850-9048-B8E3-DBD927A5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735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emf"/><Relationship Id="rId21" Type="http://schemas.openxmlformats.org/officeDocument/2006/relationships/image" Target="../media/image19.emf"/><Relationship Id="rId7" Type="http://schemas.openxmlformats.org/officeDocument/2006/relationships/image" Target="../media/image5.emf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5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png"/><Relationship Id="rId24" Type="http://schemas.openxmlformats.org/officeDocument/2006/relationships/image" Target="../media/image22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10" Type="http://schemas.openxmlformats.org/officeDocument/2006/relationships/image" Target="../media/image8.png"/><Relationship Id="rId19" Type="http://schemas.openxmlformats.org/officeDocument/2006/relationships/image" Target="../media/image17.emf"/><Relationship Id="rId4" Type="http://schemas.openxmlformats.org/officeDocument/2006/relationships/image" Target="../media/image2.png"/><Relationship Id="rId9" Type="http://schemas.openxmlformats.org/officeDocument/2006/relationships/image" Target="../media/image7.emf"/><Relationship Id="rId14" Type="http://schemas.openxmlformats.org/officeDocument/2006/relationships/image" Target="../media/image12.png"/><Relationship Id="rId22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oup 84"/>
          <p:cNvGrpSpPr/>
          <p:nvPr/>
        </p:nvGrpSpPr>
        <p:grpSpPr>
          <a:xfrm>
            <a:off x="402569" y="654073"/>
            <a:ext cx="39983434" cy="3206749"/>
            <a:chOff x="773430" y="798093"/>
            <a:chExt cx="49300857" cy="2748643"/>
          </a:xfrm>
        </p:grpSpPr>
        <p:sp>
          <p:nvSpPr>
            <p:cNvPr id="5" name="TextBox 4"/>
            <p:cNvSpPr txBox="1"/>
            <p:nvPr/>
          </p:nvSpPr>
          <p:spPr>
            <a:xfrm>
              <a:off x="773430" y="798093"/>
              <a:ext cx="49300857" cy="10948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700" dirty="0">
                  <a:latin typeface="Helvetica Neue Light" charset="0"/>
                  <a:ea typeface="Helvetica Neue Light" charset="0"/>
                  <a:cs typeface="Helvetica Neue Light" charset="0"/>
                </a:rPr>
                <a:t>Parsing mPFC: A Joint Meta-Analytic and Graph Theoretic Approach</a:t>
              </a:r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809848" y="1984244"/>
              <a:ext cx="38970312" cy="1562492"/>
              <a:chOff x="809848" y="2201959"/>
              <a:chExt cx="38970312" cy="1562492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809848" y="2201959"/>
                <a:ext cx="38970312" cy="7564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135" dirty="0">
                    <a:latin typeface="Helvetica Neue Light" charset="0"/>
                    <a:ea typeface="Helvetica Neue Light" charset="0"/>
                    <a:cs typeface="Helvetica Neue Light" charset="0"/>
                  </a:rPr>
                  <a:t>Claudio Toro-Serey &amp; Joseph T. McGuire</a:t>
                </a:r>
                <a:r>
                  <a:rPr lang="en-US" sz="5135" baseline="30000" dirty="0">
                    <a:latin typeface="Helvetica Neue Light" charset="0"/>
                    <a:ea typeface="Helvetica Neue Light" charset="0"/>
                    <a:cs typeface="Helvetica Neue Light" charset="0"/>
                  </a:rPr>
                  <a:t> </a:t>
                </a:r>
                <a:r>
                  <a:rPr lang="en-US" sz="5135" dirty="0">
                    <a:latin typeface="Helvetica Neue Light" charset="0"/>
                    <a:ea typeface="Helvetica Neue Light" charset="0"/>
                    <a:cs typeface="Helvetica Neue Light" charset="0"/>
                  </a:rPr>
                  <a:t>    </a:t>
                </a:r>
                <a:endParaRPr lang="en-US" sz="5135" baseline="30000" dirty="0"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822896" y="3192646"/>
                <a:ext cx="36164085" cy="5718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735" dirty="0">
                    <a:latin typeface="Helvetica Neue Light" charset="0"/>
                    <a:ea typeface="Helvetica Neue Light" charset="0"/>
                    <a:cs typeface="Helvetica Neue Light" charset="0"/>
                  </a:rPr>
                  <a:t>Department of Psychological and Brain Sciences, Boston University, Boston, MA</a:t>
                </a:r>
                <a:endParaRPr lang="en-US" sz="3735" baseline="30000" dirty="0">
                  <a:latin typeface="Helvetica Neue Light" charset="0"/>
                  <a:ea typeface="Helvetica Neue Light" charset="0"/>
                  <a:cs typeface="Helvetica Neue Light" charset="0"/>
                </a:endParaRPr>
              </a:p>
            </p:txBody>
          </p:sp>
        </p:grpSp>
      </p:grpSp>
      <p:grpSp>
        <p:nvGrpSpPr>
          <p:cNvPr id="273" name="Group 272"/>
          <p:cNvGrpSpPr/>
          <p:nvPr/>
        </p:nvGrpSpPr>
        <p:grpSpPr>
          <a:xfrm>
            <a:off x="391886" y="4295674"/>
            <a:ext cx="21288787" cy="1264410"/>
            <a:chOff x="826335" y="4909341"/>
            <a:chExt cx="20816489" cy="1445040"/>
          </a:xfrm>
        </p:grpSpPr>
        <p:sp>
          <p:nvSpPr>
            <p:cNvPr id="10" name="Rectangle 9"/>
            <p:cNvSpPr/>
            <p:nvPr/>
          </p:nvSpPr>
          <p:spPr>
            <a:xfrm>
              <a:off x="826335" y="4909341"/>
              <a:ext cx="20816489" cy="1445040"/>
            </a:xfrm>
            <a:prstGeom prst="rect">
              <a:avLst/>
            </a:prstGeom>
            <a:solidFill>
              <a:srgbClr val="FF0000">
                <a:shade val="30000"/>
                <a:satMod val="115000"/>
              </a:srgb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0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520599" y="4994351"/>
              <a:ext cx="15443201" cy="1254703"/>
            </a:xfrm>
            <a:prstGeom prst="rect">
              <a:avLst/>
            </a:prstGeom>
            <a:solidFill>
              <a:srgbClr val="FF0000">
                <a:shade val="30000"/>
                <a:satMod val="115000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534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Introduction</a:t>
              </a: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659504" y="6300691"/>
            <a:ext cx="20297826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66744" indent="-666744">
              <a:buFont typeface="Arial" charset="0"/>
              <a:buChar char="•"/>
            </a:pPr>
            <a:r>
              <a:rPr lang="en-US" sz="3675" dirty="0">
                <a:latin typeface="Helvetica Neue Light" charset="0"/>
                <a:ea typeface="Helvetica Neue Light" charset="0"/>
                <a:cs typeface="Helvetica Neue Light" charset="0"/>
              </a:rPr>
              <a:t>The spatial extent of subjective value (SV) effects is mostly indistinguishable from the default mode network (DMN) in existing meta-analyses.</a:t>
            </a:r>
          </a:p>
          <a:p>
            <a:pPr marL="666744" indent="-666744">
              <a:buFont typeface="Arial" charset="0"/>
              <a:buChar char="•"/>
            </a:pPr>
            <a:endParaRPr lang="en-US" sz="3675" dirty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666744" indent="-666744">
              <a:buFont typeface="Arial" charset="0"/>
              <a:buChar char="•"/>
            </a:pPr>
            <a:r>
              <a:rPr lang="en-US" sz="3675" dirty="0">
                <a:latin typeface="Helvetica Neue Light" charset="0"/>
                <a:ea typeface="Helvetica Neue Light" charset="0"/>
                <a:cs typeface="Helvetica Neue Light" charset="0"/>
              </a:rPr>
              <a:t>But little is known about the degree of heterogeneity in the intrinsic functional architecture of mPFC across individuals. </a:t>
            </a:r>
          </a:p>
          <a:p>
            <a:pPr marL="666744" indent="-666744">
              <a:buFont typeface="Arial" charset="0"/>
              <a:buChar char="•"/>
            </a:pPr>
            <a:endParaRPr lang="en-US" sz="3675" dirty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666744" indent="-666744">
              <a:buFont typeface="Arial" charset="0"/>
              <a:buChar char="•"/>
            </a:pPr>
            <a:r>
              <a:rPr lang="en-US" sz="3675" dirty="0">
                <a:latin typeface="Helvetica Neue Light" charset="0"/>
                <a:ea typeface="Helvetica Neue Light" charset="0"/>
                <a:cs typeface="Helvetica Neue Light" charset="0"/>
              </a:rPr>
              <a:t>Here we complement a meta-analysis with fMRI-based graph theoretic tools to subdivide mPFC and PCC into DMN/non-DMN at the single subject level.</a:t>
            </a:r>
          </a:p>
        </p:txBody>
      </p:sp>
      <p:grpSp>
        <p:nvGrpSpPr>
          <p:cNvPr id="272" name="Group 271"/>
          <p:cNvGrpSpPr/>
          <p:nvPr/>
        </p:nvGrpSpPr>
        <p:grpSpPr>
          <a:xfrm>
            <a:off x="391886" y="5877446"/>
            <a:ext cx="21291016" cy="5371209"/>
            <a:chOff x="841576" y="6717080"/>
            <a:chExt cx="18941147" cy="7496880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841577" y="6717083"/>
              <a:ext cx="0" cy="7496877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H="1">
              <a:off x="841577" y="14213960"/>
              <a:ext cx="18938827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841576" y="6717080"/>
              <a:ext cx="18938827" cy="1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19782723" y="6717083"/>
              <a:ext cx="0" cy="7496877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1" name="Group 270"/>
          <p:cNvGrpSpPr/>
          <p:nvPr/>
        </p:nvGrpSpPr>
        <p:grpSpPr>
          <a:xfrm>
            <a:off x="402569" y="13160676"/>
            <a:ext cx="21282565" cy="24910695"/>
            <a:chOff x="824015" y="16022615"/>
            <a:chExt cx="18941147" cy="27487525"/>
          </a:xfrm>
        </p:grpSpPr>
        <p:cxnSp>
          <p:nvCxnSpPr>
            <p:cNvPr id="102" name="Straight Connector 101"/>
            <p:cNvCxnSpPr/>
            <p:nvPr/>
          </p:nvCxnSpPr>
          <p:spPr>
            <a:xfrm>
              <a:off x="824016" y="16022624"/>
              <a:ext cx="0" cy="27487516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>
            <a:xfrm flipH="1">
              <a:off x="824016" y="43510140"/>
              <a:ext cx="18938827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>
              <a:off x="824015" y="16022615"/>
              <a:ext cx="18938827" cy="5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>
            <a:xfrm>
              <a:off x="19765162" y="16022624"/>
              <a:ext cx="0" cy="27487516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6" name="Group 275"/>
          <p:cNvGrpSpPr/>
          <p:nvPr/>
        </p:nvGrpSpPr>
        <p:grpSpPr>
          <a:xfrm>
            <a:off x="402569" y="11572466"/>
            <a:ext cx="21284257" cy="1264411"/>
            <a:chOff x="930885" y="14396769"/>
            <a:chExt cx="20825841" cy="1445040"/>
          </a:xfrm>
        </p:grpSpPr>
        <p:sp>
          <p:nvSpPr>
            <p:cNvPr id="76" name="Rectangle 75"/>
            <p:cNvSpPr/>
            <p:nvPr/>
          </p:nvSpPr>
          <p:spPr>
            <a:xfrm>
              <a:off x="930885" y="14396769"/>
              <a:ext cx="20825841" cy="1445040"/>
            </a:xfrm>
            <a:prstGeom prst="rect">
              <a:avLst/>
            </a:prstGeom>
            <a:solidFill>
              <a:srgbClr val="FF0000">
                <a:shade val="30000"/>
                <a:satMod val="115000"/>
              </a:srgb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0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3568000" y="14540460"/>
              <a:ext cx="15443201" cy="1254702"/>
            </a:xfrm>
            <a:prstGeom prst="rect">
              <a:avLst/>
            </a:prstGeom>
            <a:solidFill>
              <a:srgbClr val="FF0000">
                <a:shade val="30000"/>
                <a:satMod val="115000"/>
              </a:srgb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534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Methods</a:t>
              </a: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68027" y="977102"/>
            <a:ext cx="5422248" cy="2436580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22184775" y="4309222"/>
            <a:ext cx="21253906" cy="1264410"/>
            <a:chOff x="2308452" y="5042040"/>
            <a:chExt cx="14205858" cy="1225156"/>
          </a:xfrm>
          <a:solidFill>
            <a:srgbClr val="FF0000">
              <a:shade val="30000"/>
              <a:satMod val="115000"/>
            </a:srgbClr>
          </a:solidFill>
        </p:grpSpPr>
        <p:sp>
          <p:nvSpPr>
            <p:cNvPr id="73" name="Rectangle 72"/>
            <p:cNvSpPr/>
            <p:nvPr/>
          </p:nvSpPr>
          <p:spPr>
            <a:xfrm>
              <a:off x="2308452" y="5042040"/>
              <a:ext cx="14205858" cy="1225156"/>
            </a:xfrm>
            <a:prstGeom prst="rect">
              <a:avLst/>
            </a:prstGeom>
            <a:grp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0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3663043" y="5114514"/>
              <a:ext cx="11582400" cy="106378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534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Results</a:t>
              </a:r>
            </a:p>
          </p:txBody>
        </p:sp>
      </p:grpSp>
      <p:grpSp>
        <p:nvGrpSpPr>
          <p:cNvPr id="116" name="Group 115"/>
          <p:cNvGrpSpPr/>
          <p:nvPr/>
        </p:nvGrpSpPr>
        <p:grpSpPr>
          <a:xfrm>
            <a:off x="22165713" y="32332800"/>
            <a:ext cx="21316511" cy="5738572"/>
            <a:chOff x="544283" y="5573872"/>
            <a:chExt cx="14207598" cy="5892411"/>
          </a:xfrm>
        </p:grpSpPr>
        <p:cxnSp>
          <p:nvCxnSpPr>
            <p:cNvPr id="117" name="Straight Connector 116"/>
            <p:cNvCxnSpPr/>
            <p:nvPr/>
          </p:nvCxnSpPr>
          <p:spPr>
            <a:xfrm>
              <a:off x="544284" y="5573874"/>
              <a:ext cx="0" cy="5892409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 flipH="1">
              <a:off x="544284" y="11466283"/>
              <a:ext cx="1420585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/>
          </p:nvCxnSpPr>
          <p:spPr>
            <a:xfrm>
              <a:off x="544283" y="5573872"/>
              <a:ext cx="14205858" cy="1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/>
            <p:nvPr/>
          </p:nvCxnSpPr>
          <p:spPr>
            <a:xfrm>
              <a:off x="14751881" y="5573874"/>
              <a:ext cx="0" cy="5892409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Group 77"/>
          <p:cNvGrpSpPr/>
          <p:nvPr/>
        </p:nvGrpSpPr>
        <p:grpSpPr>
          <a:xfrm>
            <a:off x="22184775" y="30851085"/>
            <a:ext cx="21297111" cy="1266128"/>
            <a:chOff x="2351314" y="5042040"/>
            <a:chExt cx="14205858" cy="1225156"/>
          </a:xfrm>
          <a:solidFill>
            <a:srgbClr val="FF0000">
              <a:shade val="30000"/>
              <a:satMod val="115000"/>
            </a:srgbClr>
          </a:solidFill>
        </p:grpSpPr>
        <p:sp>
          <p:nvSpPr>
            <p:cNvPr id="79" name="Rectangle 78"/>
            <p:cNvSpPr/>
            <p:nvPr/>
          </p:nvSpPr>
          <p:spPr>
            <a:xfrm>
              <a:off x="2351314" y="5042040"/>
              <a:ext cx="14205858" cy="1225156"/>
            </a:xfrm>
            <a:prstGeom prst="rect">
              <a:avLst/>
            </a:prstGeom>
            <a:grp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10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3663043" y="5114514"/>
              <a:ext cx="11582399" cy="106233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534" dirty="0">
                  <a:solidFill>
                    <a:schemeClr val="bg1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Conclusions</a:t>
              </a:r>
            </a:p>
          </p:txBody>
        </p:sp>
      </p:grpSp>
      <p:grpSp>
        <p:nvGrpSpPr>
          <p:cNvPr id="135" name="Group 134"/>
          <p:cNvGrpSpPr/>
          <p:nvPr/>
        </p:nvGrpSpPr>
        <p:grpSpPr>
          <a:xfrm>
            <a:off x="22200926" y="5877446"/>
            <a:ext cx="21240332" cy="24779415"/>
            <a:chOff x="544283" y="5573872"/>
            <a:chExt cx="14207598" cy="5892411"/>
          </a:xfrm>
        </p:grpSpPr>
        <p:cxnSp>
          <p:nvCxnSpPr>
            <p:cNvPr id="136" name="Straight Connector 135"/>
            <p:cNvCxnSpPr/>
            <p:nvPr/>
          </p:nvCxnSpPr>
          <p:spPr>
            <a:xfrm>
              <a:off x="544284" y="5573874"/>
              <a:ext cx="0" cy="5892409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/>
          </p:nvCxnSpPr>
          <p:spPr>
            <a:xfrm flipH="1">
              <a:off x="544284" y="11466283"/>
              <a:ext cx="1420585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/>
          </p:nvCxnSpPr>
          <p:spPr>
            <a:xfrm>
              <a:off x="544283" y="5573872"/>
              <a:ext cx="14205858" cy="1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/>
          </p:nvCxnSpPr>
          <p:spPr>
            <a:xfrm>
              <a:off x="14751881" y="5573874"/>
              <a:ext cx="0" cy="5892409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8" name="TextBox 187"/>
          <p:cNvSpPr txBox="1"/>
          <p:nvPr/>
        </p:nvSpPr>
        <p:spPr>
          <a:xfrm>
            <a:off x="22740288" y="32735456"/>
            <a:ext cx="20037698" cy="4051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66744" indent="-666744">
              <a:buFont typeface="Arial" charset="0"/>
              <a:buChar char="•"/>
            </a:pPr>
            <a:r>
              <a:rPr lang="en-US" sz="3675" dirty="0">
                <a:latin typeface="Helvetica Neue Light" charset="0"/>
                <a:ea typeface="Helvetica Neue Light" charset="0"/>
                <a:cs typeface="Helvetica Neue Light" charset="0"/>
              </a:rPr>
              <a:t>Functional topography of mPFC has substantial variability across individuals.</a:t>
            </a:r>
          </a:p>
          <a:p>
            <a:pPr marL="666744" indent="-666744">
              <a:buFont typeface="Arial" charset="0"/>
              <a:buChar char="•"/>
            </a:pPr>
            <a:endParaRPr lang="en-US" sz="3675" dirty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666744" indent="-666744">
              <a:buFont typeface="Arial" charset="0"/>
              <a:buChar char="•"/>
            </a:pPr>
            <a:r>
              <a:rPr lang="en-US" sz="3675" dirty="0">
                <a:latin typeface="Helvetica Neue Light" charset="0"/>
                <a:ea typeface="Helvetica Neue Light" charset="0"/>
                <a:cs typeface="Helvetica Neue Light" charset="0"/>
              </a:rPr>
              <a:t>Spectral partitioning captures stable individualized functional organization even with small amounts of data.</a:t>
            </a:r>
          </a:p>
          <a:p>
            <a:pPr marL="666744" indent="-666744">
              <a:buFont typeface="Arial" charset="0"/>
              <a:buChar char="•"/>
            </a:pPr>
            <a:endParaRPr lang="en-US" sz="3675" dirty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666744" indent="-666744">
              <a:buFont typeface="Arial" charset="0"/>
              <a:buChar char="•"/>
            </a:pPr>
            <a:r>
              <a:rPr lang="en-US" sz="3675" dirty="0">
                <a:latin typeface="Helvetica Neue Light" charset="0"/>
                <a:ea typeface="Helvetica Neue Light" charset="0"/>
                <a:cs typeface="Helvetica Neue Light" charset="0"/>
              </a:rPr>
              <a:t>Meta-analytic overlap does not necessarily signify that SV and DMN functions share a common cortical substrate.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25796104" y="37149319"/>
            <a:ext cx="1724208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latin typeface="Helvetica Neue Light" charset="0"/>
                <a:ea typeface="Helvetica Neue Light" charset="0"/>
                <a:cs typeface="Helvetica Neue Light" charset="0"/>
              </a:rPr>
              <a:t>Acknowledgements</a:t>
            </a:r>
            <a:r>
              <a:rPr lang="en-US" sz="2500" dirty="0">
                <a:latin typeface="Helvetica Neue Light" charset="0"/>
                <a:ea typeface="Helvetica Neue Light" charset="0"/>
                <a:cs typeface="Helvetica Neue Light" charset="0"/>
              </a:rPr>
              <a:t>: </a:t>
            </a:r>
            <a:r>
              <a:rPr lang="mr-IN" sz="2500" dirty="0">
                <a:latin typeface="Helvetica Neue Light" charset="0"/>
                <a:ea typeface="Helvetica Neue Light" charset="0"/>
                <a:cs typeface="Helvetica Neue Light" charset="0"/>
              </a:rPr>
              <a:t>ONR MURI N00014-16-1-2832</a:t>
            </a:r>
            <a:r>
              <a:rPr lang="en-US" sz="2500" dirty="0">
                <a:latin typeface="Helvetica Neue Light" charset="0"/>
                <a:ea typeface="Helvetica Neue Light" charset="0"/>
                <a:cs typeface="Helvetica Neue Light" charset="0"/>
              </a:rPr>
              <a:t> (M. Hasselmo, PI); NSF BCS-1755757 (J. T. McGuire, PI)</a:t>
            </a:r>
          </a:p>
        </p:txBody>
      </p:sp>
      <p:sp>
        <p:nvSpPr>
          <p:cNvPr id="154" name="TextBox 153"/>
          <p:cNvSpPr txBox="1"/>
          <p:nvPr/>
        </p:nvSpPr>
        <p:spPr>
          <a:xfrm>
            <a:off x="659503" y="13624063"/>
            <a:ext cx="17579065" cy="657872"/>
          </a:xfrm>
          <a:prstGeom prst="rect">
            <a:avLst/>
          </a:prstGeom>
          <a:noFill/>
          <a:ln w="3175">
            <a:noFill/>
          </a:ln>
        </p:spPr>
        <p:txBody>
          <a:bodyPr wrap="square" rtlCol="0" anchor="ctr">
            <a:spAutoFit/>
          </a:bodyPr>
          <a:lstStyle/>
          <a:p>
            <a:pPr marL="533395" indent="-533395" defTabSz="800130">
              <a:defRPr/>
            </a:pPr>
            <a:r>
              <a:rPr lang="en-US" sz="3675" b="1" dirty="0">
                <a:latin typeface="Helvetica Neue Light" charset="0"/>
                <a:ea typeface="Helvetica Neue Light" charset="0"/>
                <a:cs typeface="Helvetica Neue Light" charset="0"/>
              </a:rPr>
              <a:t>Surface parcel-based meta-analysis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616289" y="22203437"/>
            <a:ext cx="20455500" cy="6602801"/>
            <a:chOff x="659503" y="17944380"/>
            <a:chExt cx="20455500" cy="6602801"/>
          </a:xfrm>
        </p:grpSpPr>
        <p:sp>
          <p:nvSpPr>
            <p:cNvPr id="163" name="TextBox 162"/>
            <p:cNvSpPr txBox="1"/>
            <p:nvPr/>
          </p:nvSpPr>
          <p:spPr>
            <a:xfrm>
              <a:off x="659503" y="18799454"/>
              <a:ext cx="20455500" cy="5747727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pPr marL="533395" indent="-533395">
                <a:buFont typeface="Arial" charset="0"/>
                <a:buChar char="•"/>
              </a:pPr>
              <a:r>
                <a:rPr lang="en-US" sz="3675" dirty="0">
                  <a:latin typeface="Helvetica Neue Light" charset="0"/>
                  <a:ea typeface="Helvetica Neue Light" charset="0"/>
                  <a:cs typeface="Helvetica Neue Light" charset="0"/>
                </a:rPr>
                <a:t>Resting-state fMRI data from the Human Connectome Project (Van Essen et al., 2013): </a:t>
              </a:r>
            </a:p>
            <a:p>
              <a:pPr marL="990595" lvl="1" indent="-533395">
                <a:buFont typeface="Arial" charset="0"/>
                <a:buChar char="•"/>
              </a:pPr>
              <a:r>
                <a:rPr lang="en-US" sz="3675" dirty="0">
                  <a:latin typeface="Helvetica Neue Light" charset="0"/>
                  <a:ea typeface="Helvetica Neue Light" charset="0"/>
                  <a:cs typeface="Helvetica Neue Light" charset="0"/>
                </a:rPr>
                <a:t>100 subjects x 4 sessions x 1200 TRs.</a:t>
              </a:r>
            </a:p>
            <a:p>
              <a:pPr marL="533395" indent="-533395">
                <a:buFont typeface="Arial" charset="0"/>
                <a:buChar char="•"/>
              </a:pPr>
              <a:endParaRPr lang="en-US" sz="3675" dirty="0">
                <a:latin typeface="Helvetica Neue Light" charset="0"/>
                <a:ea typeface="Helvetica Neue Light" charset="0"/>
                <a:cs typeface="Helvetica Neue Light" charset="0"/>
              </a:endParaRPr>
            </a:p>
            <a:p>
              <a:pPr marL="533395" indent="-533395">
                <a:buFont typeface="Arial" charset="0"/>
                <a:buChar char="•"/>
              </a:pPr>
              <a:r>
                <a:rPr lang="en-US" sz="3675" u="sng" dirty="0">
                  <a:latin typeface="Helvetica Neue Light" charset="0"/>
                  <a:ea typeface="Helvetica Neue Light" charset="0"/>
                  <a:cs typeface="Helvetica Neue Light" charset="0"/>
                </a:rPr>
                <a:t>Subject networks</a:t>
              </a:r>
              <a:r>
                <a:rPr lang="en-US" sz="3675" dirty="0">
                  <a:latin typeface="Helvetica Neue Light" charset="0"/>
                  <a:ea typeface="Helvetica Neue Light" charset="0"/>
                  <a:cs typeface="Helvetica Neue Light" charset="0"/>
                </a:rPr>
                <a:t>: ROI vertices as nodes (n = 5081), and Pearson correlations of activity in every pair of nodes as edges. </a:t>
              </a:r>
            </a:p>
            <a:p>
              <a:pPr marL="533395" indent="-533395">
                <a:buFont typeface="Arial" charset="0"/>
                <a:buChar char="•"/>
              </a:pPr>
              <a:endParaRPr lang="en-US" sz="3675" dirty="0">
                <a:latin typeface="Helvetica Neue Light" charset="0"/>
                <a:ea typeface="Helvetica Neue Light" charset="0"/>
                <a:cs typeface="Helvetica Neue Light" charset="0"/>
              </a:endParaRPr>
            </a:p>
            <a:p>
              <a:pPr marL="533395" indent="-533395">
                <a:buFont typeface="Arial" charset="0"/>
                <a:buChar char="•"/>
              </a:pPr>
              <a:r>
                <a:rPr lang="en-US" sz="3675" u="sng" dirty="0">
                  <a:latin typeface="Helvetica Neue Light" charset="0"/>
                  <a:ea typeface="Helvetica Neue Light" charset="0"/>
                  <a:cs typeface="Helvetica Neue Light" charset="0"/>
                </a:rPr>
                <a:t>Community</a:t>
              </a:r>
              <a:r>
                <a:rPr lang="en-US" sz="3675" dirty="0">
                  <a:latin typeface="Helvetica Neue Light" charset="0"/>
                  <a:ea typeface="Helvetica Neue Light" charset="0"/>
                  <a:cs typeface="Helvetica Neue Light" charset="0"/>
                </a:rPr>
                <a:t>: Strongly interconnected groups of nodes that are sparsely connected with other clusters. </a:t>
              </a:r>
            </a:p>
            <a:p>
              <a:pPr marL="990595" lvl="1" indent="-533395">
                <a:buFont typeface="Arial" charset="0"/>
                <a:buChar char="•"/>
              </a:pPr>
              <a:r>
                <a:rPr lang="en-US" sz="3675" dirty="0">
                  <a:latin typeface="Helvetica Neue Light" charset="0"/>
                  <a:ea typeface="Helvetica Neue Light" charset="0"/>
                  <a:cs typeface="Helvetica Neue Light" charset="0"/>
                </a:rPr>
                <a:t>Estimated through spectral partitioning, and validated with modularity (high agreement across methods: M=0.85, SD=0.1).</a:t>
              </a:r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659503" y="17944380"/>
              <a:ext cx="8920316" cy="657872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pPr marL="533395" indent="-533395" defTabSz="800130">
                <a:defRPr/>
              </a:pPr>
              <a:r>
                <a:rPr lang="en-US" sz="3675" b="1" dirty="0">
                  <a:latin typeface="Helvetica Neue Light" charset="0"/>
                  <a:ea typeface="Helvetica Neue Light" charset="0"/>
                  <a:cs typeface="Helvetica Neue Light" charset="0"/>
                </a:rPr>
                <a:t>Graph-theoretic community detection</a:t>
              </a:r>
            </a:p>
          </p:txBody>
        </p:sp>
      </p:grpSp>
      <p:sp>
        <p:nvSpPr>
          <p:cNvPr id="156" name="TextBox 155"/>
          <p:cNvSpPr txBox="1"/>
          <p:nvPr/>
        </p:nvSpPr>
        <p:spPr>
          <a:xfrm>
            <a:off x="659503" y="14566923"/>
            <a:ext cx="11891597" cy="6313267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533395" indent="-533395">
              <a:buFont typeface="Arial" charset="0"/>
              <a:buChar char="•"/>
            </a:pPr>
            <a:r>
              <a:rPr lang="en-US" sz="3675" dirty="0">
                <a:latin typeface="Helvetica Neue Light" charset="0"/>
                <a:ea typeface="Helvetica Neue Light" charset="0"/>
                <a:cs typeface="Helvetica Neue Light" charset="0"/>
              </a:rPr>
              <a:t>Volumetric coordinates extracted from studies of valuation (n = 27; Bartra et al., 2013) and DMN (n = 77; Laird et al., 2009).</a:t>
            </a:r>
          </a:p>
          <a:p>
            <a:pPr marL="533395" indent="-533395">
              <a:buFont typeface="Arial" charset="0"/>
              <a:buChar char="•"/>
            </a:pPr>
            <a:endParaRPr lang="en-US" sz="3675" dirty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400047" indent="-400047">
              <a:buFont typeface="Arial" charset="0"/>
              <a:buChar char="•"/>
            </a:pPr>
            <a:r>
              <a:rPr lang="en-US" sz="3675" dirty="0">
                <a:latin typeface="Helvetica Neue Light" charset="0"/>
                <a:ea typeface="Helvetica Neue Light" charset="0"/>
                <a:cs typeface="Helvetica Neue Light" charset="0"/>
              </a:rPr>
              <a:t>10mm spheres per coordinate were projected onto a surface model and mapped to a standard cortical atlas (Glasser et al., 2016), giving the number of times each region was reported in each literature.</a:t>
            </a:r>
          </a:p>
          <a:p>
            <a:pPr marL="400047" indent="-400047">
              <a:buFont typeface="Arial" charset="0"/>
              <a:buChar char="•"/>
            </a:pPr>
            <a:endParaRPr lang="en-US" sz="3675" dirty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400047" indent="-400047">
              <a:buFont typeface="Arial" charset="0"/>
              <a:buChar char="•"/>
            </a:pPr>
            <a:r>
              <a:rPr lang="en-US" sz="3675" dirty="0">
                <a:latin typeface="Helvetica Neue Light" charset="0"/>
                <a:ea typeface="Helvetica Neue Light" charset="0"/>
                <a:cs typeface="Helvetica Neue Light" charset="0"/>
              </a:rPr>
              <a:t>Permuted 𝜒</a:t>
            </a:r>
            <a:r>
              <a:rPr lang="en-US" sz="3675" baseline="30000" dirty="0">
                <a:latin typeface="Helvetica Neue Light" charset="0"/>
                <a:ea typeface="Helvetica Neue Light" charset="0"/>
                <a:cs typeface="Helvetica Neue Light" charset="0"/>
              </a:rPr>
              <a:t>2</a:t>
            </a:r>
            <a:r>
              <a:rPr lang="en-US" sz="3675" dirty="0">
                <a:latin typeface="Helvetica Neue Light" charset="0"/>
                <a:ea typeface="Helvetica Neue Light" charset="0"/>
                <a:cs typeface="Helvetica Neue Light" charset="0"/>
              </a:rPr>
              <a:t> prop tests were used to identify overlapping and unique ROIs between literatures.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13068062" y="12930772"/>
            <a:ext cx="8222732" cy="8546178"/>
            <a:chOff x="13198691" y="12930772"/>
            <a:chExt cx="8222732" cy="8546178"/>
          </a:xfrm>
        </p:grpSpPr>
        <p:pic>
          <p:nvPicPr>
            <p:cNvPr id="315" name="Picture 31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93349" y="12930772"/>
              <a:ext cx="8128074" cy="5307940"/>
            </a:xfrm>
            <a:prstGeom prst="rect">
              <a:avLst/>
            </a:prstGeom>
          </p:spPr>
        </p:pic>
        <p:pic>
          <p:nvPicPr>
            <p:cNvPr id="316" name="Picture 315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98691" y="16169011"/>
              <a:ext cx="8128074" cy="5307939"/>
            </a:xfrm>
            <a:prstGeom prst="rect">
              <a:avLst/>
            </a:prstGeom>
          </p:spPr>
        </p:pic>
        <p:grpSp>
          <p:nvGrpSpPr>
            <p:cNvPr id="310" name="Group 309"/>
            <p:cNvGrpSpPr/>
            <p:nvPr/>
          </p:nvGrpSpPr>
          <p:grpSpPr>
            <a:xfrm>
              <a:off x="13233931" y="20169190"/>
              <a:ext cx="3407236" cy="1065411"/>
              <a:chOff x="31474159" y="10997491"/>
              <a:chExt cx="2901197" cy="1058259"/>
            </a:xfrm>
          </p:grpSpPr>
          <p:sp>
            <p:nvSpPr>
              <p:cNvPr id="311" name="Rectangle 310"/>
              <p:cNvSpPr/>
              <p:nvPr/>
            </p:nvSpPr>
            <p:spPr>
              <a:xfrm>
                <a:off x="31474159" y="11064414"/>
                <a:ext cx="278286" cy="355419"/>
              </a:xfrm>
              <a:prstGeom prst="rect">
                <a:avLst/>
              </a:prstGeom>
              <a:solidFill>
                <a:srgbClr val="0432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80010" tIns="40005" rIns="80010" bIns="4000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575"/>
              </a:p>
            </p:txBody>
          </p:sp>
          <p:sp>
            <p:nvSpPr>
              <p:cNvPr id="312" name="Rectangle 311"/>
              <p:cNvSpPr/>
              <p:nvPr/>
            </p:nvSpPr>
            <p:spPr>
              <a:xfrm>
                <a:off x="31474159" y="11621948"/>
                <a:ext cx="280585" cy="367598"/>
              </a:xfrm>
              <a:prstGeom prst="rect">
                <a:avLst/>
              </a:prstGeom>
              <a:solidFill>
                <a:srgbClr val="FF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80010" tIns="40005" rIns="80010" bIns="4000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575"/>
              </a:p>
            </p:txBody>
          </p:sp>
          <p:sp>
            <p:nvSpPr>
              <p:cNvPr id="313" name="TextBox 312"/>
              <p:cNvSpPr txBox="1"/>
              <p:nvPr/>
            </p:nvSpPr>
            <p:spPr>
              <a:xfrm>
                <a:off x="31789547" y="10997491"/>
                <a:ext cx="2585809" cy="5007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75" dirty="0">
                    <a:latin typeface="Helvetica Neue" charset="0"/>
                    <a:ea typeface="Helvetica Neue" charset="0"/>
                    <a:cs typeface="Helvetica Neue" charset="0"/>
                  </a:rPr>
                  <a:t>SV &amp; DMN</a:t>
                </a:r>
              </a:p>
            </p:txBody>
          </p:sp>
          <p:sp>
            <p:nvSpPr>
              <p:cNvPr id="314" name="TextBox 313"/>
              <p:cNvSpPr txBox="1"/>
              <p:nvPr/>
            </p:nvSpPr>
            <p:spPr>
              <a:xfrm>
                <a:off x="31789547" y="11555024"/>
                <a:ext cx="2585809" cy="5007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75" dirty="0">
                    <a:latin typeface="Helvetica Neue" charset="0"/>
                    <a:ea typeface="Helvetica Neue" charset="0"/>
                    <a:cs typeface="Helvetica Neue" charset="0"/>
                  </a:rPr>
                  <a:t>DMN &gt; SV</a:t>
                </a:r>
              </a:p>
            </p:txBody>
          </p:sp>
        </p:grpSp>
      </p:grpSp>
      <p:sp>
        <p:nvSpPr>
          <p:cNvPr id="343" name="TextBox 342"/>
          <p:cNvSpPr txBox="1"/>
          <p:nvPr/>
        </p:nvSpPr>
        <p:spPr>
          <a:xfrm>
            <a:off x="22696745" y="6331627"/>
            <a:ext cx="7428314" cy="657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75" b="1" dirty="0">
                <a:latin typeface="Helvetica Neue" charset="0"/>
                <a:ea typeface="Helvetica Neue" charset="0"/>
                <a:cs typeface="Helvetica Neue" charset="0"/>
              </a:rPr>
              <a:t>Community detection</a:t>
            </a:r>
            <a:endParaRPr lang="en-US" sz="3675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44" name="Straight Connector 343"/>
          <p:cNvCxnSpPr/>
          <p:nvPr/>
        </p:nvCxnSpPr>
        <p:spPr>
          <a:xfrm>
            <a:off x="27491784" y="25501335"/>
            <a:ext cx="11073384" cy="0"/>
          </a:xfrm>
          <a:prstGeom prst="line">
            <a:avLst/>
          </a:prstGeom>
          <a:ln w="508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5" name="TextBox 344"/>
          <p:cNvSpPr txBox="1"/>
          <p:nvPr/>
        </p:nvSpPr>
        <p:spPr>
          <a:xfrm>
            <a:off x="22630689" y="7493479"/>
            <a:ext cx="10343976" cy="6878806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533395" indent="-533395">
              <a:buFont typeface="Arial" charset="0"/>
              <a:buChar char="•"/>
            </a:pPr>
            <a:r>
              <a:rPr lang="en-US" sz="3675" dirty="0">
                <a:latin typeface="Helvetica Neue Light" charset="0"/>
                <a:ea typeface="Helvetica Neue Light" charset="0"/>
                <a:cs typeface="Helvetica Neue Light" charset="0"/>
              </a:rPr>
              <a:t>DMN shows dorsal and ventral mPFC coverage, with non-DMN areas in pregenual ACC and OFC.</a:t>
            </a:r>
          </a:p>
          <a:p>
            <a:pPr marL="533395" indent="-533395">
              <a:buFont typeface="Arial" charset="0"/>
              <a:buChar char="•"/>
            </a:pPr>
            <a:endParaRPr lang="en-US" sz="3675" dirty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533395" indent="-533395">
              <a:buFont typeface="Arial" charset="0"/>
              <a:buChar char="•"/>
            </a:pPr>
            <a:r>
              <a:rPr lang="en-US" sz="3675" dirty="0">
                <a:latin typeface="Helvetica Neue Light" charset="0"/>
                <a:ea typeface="Helvetica Neue Light" charset="0"/>
                <a:cs typeface="Helvetica Neue Light" charset="0"/>
              </a:rPr>
              <a:t>Greater alignment across subjects in PCC than in mPFC. </a:t>
            </a:r>
          </a:p>
          <a:p>
            <a:pPr marL="933460" lvl="1" indent="-533395">
              <a:buFont typeface="Arial" charset="0"/>
              <a:buChar char="•"/>
            </a:pPr>
            <a:r>
              <a:rPr lang="en-US" sz="3675" dirty="0">
                <a:latin typeface="Helvetica Neue Light" charset="0"/>
                <a:ea typeface="Helvetica Neue Light" charset="0"/>
                <a:cs typeface="Helvetica Neue Light" charset="0"/>
              </a:rPr>
              <a:t>PCC: M=0.43, SD=0.1</a:t>
            </a:r>
          </a:p>
          <a:p>
            <a:pPr marL="933460" lvl="1" indent="-533395">
              <a:buFont typeface="Arial" charset="0"/>
              <a:buChar char="•"/>
            </a:pPr>
            <a:r>
              <a:rPr lang="en-US" sz="3675" dirty="0">
                <a:latin typeface="Helvetica Neue Light" charset="0"/>
                <a:ea typeface="Helvetica Neue Light" charset="0"/>
                <a:cs typeface="Helvetica Neue Light" charset="0"/>
              </a:rPr>
              <a:t>mPFC: M=0.11, SD=0.1</a:t>
            </a:r>
          </a:p>
          <a:p>
            <a:pPr marL="933460" lvl="1" indent="-533395">
              <a:buFont typeface="Arial" charset="0"/>
              <a:buChar char="•"/>
            </a:pPr>
            <a:endParaRPr lang="en-US" sz="3675" dirty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533395" indent="-533395">
              <a:buFont typeface="Arial" charset="0"/>
              <a:buChar char="•"/>
            </a:pPr>
            <a:r>
              <a:rPr lang="en-US" sz="3675" dirty="0">
                <a:latin typeface="Helvetica Neue Light" charset="0"/>
                <a:ea typeface="Helvetica Neue Light" charset="0"/>
                <a:cs typeface="Helvetica Neue Light" charset="0"/>
              </a:rPr>
              <a:t>Spatially averaging the binarized maps reveals both a </a:t>
            </a:r>
            <a:r>
              <a:rPr lang="en-US" sz="3675" u="sng" dirty="0">
                <a:latin typeface="Helvetica Neue Light" charset="0"/>
                <a:ea typeface="Helvetica Neue Light" charset="0"/>
                <a:cs typeface="Helvetica Neue Light" charset="0"/>
              </a:rPr>
              <a:t>common topographic structure and individual heterogeneity.</a:t>
            </a:r>
            <a:endParaRPr lang="en-US" sz="3675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355" name="TextBox 354"/>
          <p:cNvSpPr txBox="1"/>
          <p:nvPr/>
        </p:nvSpPr>
        <p:spPr>
          <a:xfrm>
            <a:off x="22644866" y="18364948"/>
            <a:ext cx="9699119" cy="5747727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533395" indent="-533395">
              <a:buFont typeface="Arial" charset="0"/>
              <a:buChar char="•"/>
            </a:pPr>
            <a:r>
              <a:rPr lang="en-US" sz="3675" dirty="0">
                <a:latin typeface="Helvetica Neue Light" charset="0"/>
                <a:ea typeface="Helvetica Neue Light" charset="0"/>
                <a:cs typeface="Helvetica Neue Light" charset="0"/>
              </a:rPr>
              <a:t>Each day and session was analyzed independently.</a:t>
            </a:r>
          </a:p>
          <a:p>
            <a:pPr marL="533395" indent="-533395">
              <a:buFont typeface="Arial" charset="0"/>
              <a:buChar char="•"/>
            </a:pPr>
            <a:endParaRPr lang="en-US" sz="3675" dirty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533395" indent="-533395">
              <a:buFont typeface="Arial" charset="0"/>
              <a:buChar char="•"/>
            </a:pPr>
            <a:r>
              <a:rPr lang="en-US" sz="3675" dirty="0">
                <a:latin typeface="Helvetica Neue Light" charset="0"/>
                <a:ea typeface="Helvetica Neue Light" charset="0"/>
                <a:cs typeface="Helvetica Neue Light" charset="0"/>
              </a:rPr>
              <a:t>The mean ARI of within-subject patterns was markedly higher than across subjects, and this ratio was significantly higher for mPFC.</a:t>
            </a:r>
          </a:p>
          <a:p>
            <a:pPr marL="533395" indent="-533395">
              <a:buFont typeface="Arial" charset="0"/>
              <a:buChar char="•"/>
            </a:pPr>
            <a:endParaRPr lang="en-US" sz="3675" dirty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533395" indent="-533395">
              <a:buFont typeface="Arial" charset="0"/>
              <a:buChar char="•"/>
            </a:pPr>
            <a:r>
              <a:rPr lang="en-US" sz="3675" dirty="0">
                <a:latin typeface="Helvetica Neue Light" charset="0"/>
                <a:ea typeface="Helvetica Neue Light" charset="0"/>
                <a:cs typeface="Helvetica Neue Light" charset="0"/>
              </a:rPr>
              <a:t>This indicates that </a:t>
            </a:r>
            <a:r>
              <a:rPr lang="en-US" sz="3675" u="sng" dirty="0">
                <a:latin typeface="Helvetica Neue Light" charset="0"/>
                <a:ea typeface="Helvetica Neue Light" charset="0"/>
                <a:cs typeface="Helvetica Neue Light" charset="0"/>
              </a:rPr>
              <a:t>mPFC organization is idiosyncratic across individuals.</a:t>
            </a:r>
          </a:p>
        </p:txBody>
      </p:sp>
      <p:grpSp>
        <p:nvGrpSpPr>
          <p:cNvPr id="114" name="Group 113"/>
          <p:cNvGrpSpPr/>
          <p:nvPr/>
        </p:nvGrpSpPr>
        <p:grpSpPr>
          <a:xfrm>
            <a:off x="32548677" y="16096815"/>
            <a:ext cx="10267862" cy="9152014"/>
            <a:chOff x="31468529" y="11790130"/>
            <a:chExt cx="11734701" cy="10459438"/>
          </a:xfrm>
        </p:grpSpPr>
        <p:grpSp>
          <p:nvGrpSpPr>
            <p:cNvPr id="95" name="Group 94"/>
            <p:cNvGrpSpPr/>
            <p:nvPr/>
          </p:nvGrpSpPr>
          <p:grpSpPr>
            <a:xfrm>
              <a:off x="31468529" y="11794819"/>
              <a:ext cx="11515664" cy="10454749"/>
              <a:chOff x="31468529" y="11794824"/>
              <a:chExt cx="11515664" cy="10454754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31468529" y="12584202"/>
                <a:ext cx="11515664" cy="9665376"/>
                <a:chOff x="30858009" y="16839201"/>
                <a:chExt cx="10917615" cy="9065811"/>
              </a:xfrm>
            </p:grpSpPr>
            <p:grpSp>
              <p:nvGrpSpPr>
                <p:cNvPr id="82" name="Group 81"/>
                <p:cNvGrpSpPr/>
                <p:nvPr/>
              </p:nvGrpSpPr>
              <p:grpSpPr>
                <a:xfrm>
                  <a:off x="30858009" y="16839201"/>
                  <a:ext cx="5824711" cy="8592118"/>
                  <a:chOff x="24150479" y="16795535"/>
                  <a:chExt cx="5824711" cy="8592118"/>
                </a:xfrm>
              </p:grpSpPr>
              <p:grpSp>
                <p:nvGrpSpPr>
                  <p:cNvPr id="68" name="Group 67"/>
                  <p:cNvGrpSpPr/>
                  <p:nvPr/>
                </p:nvGrpSpPr>
                <p:grpSpPr>
                  <a:xfrm>
                    <a:off x="24150479" y="16795535"/>
                    <a:ext cx="5431420" cy="8583892"/>
                    <a:chOff x="24150479" y="16795535"/>
                    <a:chExt cx="5431420" cy="8583892"/>
                  </a:xfrm>
                </p:grpSpPr>
                <p:grpSp>
                  <p:nvGrpSpPr>
                    <p:cNvPr id="63" name="Group 62"/>
                    <p:cNvGrpSpPr/>
                    <p:nvPr/>
                  </p:nvGrpSpPr>
                  <p:grpSpPr>
                    <a:xfrm>
                      <a:off x="24150479" y="16795535"/>
                      <a:ext cx="5431420" cy="8583892"/>
                      <a:chOff x="24150479" y="16795535"/>
                      <a:chExt cx="5431420" cy="8583892"/>
                    </a:xfrm>
                  </p:grpSpPr>
                  <p:grpSp>
                    <p:nvGrpSpPr>
                      <p:cNvPr id="61" name="Group 60"/>
                      <p:cNvGrpSpPr/>
                      <p:nvPr/>
                    </p:nvGrpSpPr>
                    <p:grpSpPr>
                      <a:xfrm>
                        <a:off x="24150479" y="16795535"/>
                        <a:ext cx="5431420" cy="8583892"/>
                        <a:chOff x="24932579" y="16413125"/>
                        <a:chExt cx="5431420" cy="8583892"/>
                      </a:xfrm>
                    </p:grpSpPr>
                    <p:grpSp>
                      <p:nvGrpSpPr>
                        <p:cNvPr id="57" name="Group 56"/>
                        <p:cNvGrpSpPr/>
                        <p:nvPr/>
                      </p:nvGrpSpPr>
                      <p:grpSpPr>
                        <a:xfrm>
                          <a:off x="25242879" y="16413125"/>
                          <a:ext cx="5121120" cy="8583892"/>
                          <a:chOff x="22652774" y="16216114"/>
                          <a:chExt cx="5121120" cy="8583892"/>
                        </a:xfrm>
                      </p:grpSpPr>
                      <p:grpSp>
                        <p:nvGrpSpPr>
                          <p:cNvPr id="55" name="Group 54"/>
                          <p:cNvGrpSpPr/>
                          <p:nvPr/>
                        </p:nvGrpSpPr>
                        <p:grpSpPr>
                          <a:xfrm>
                            <a:off x="22763753" y="16216114"/>
                            <a:ext cx="5010141" cy="4438408"/>
                            <a:chOff x="24226277" y="15735978"/>
                            <a:chExt cx="4888463" cy="4510374"/>
                          </a:xfrm>
                        </p:grpSpPr>
                        <p:pic>
                          <p:nvPicPr>
                            <p:cNvPr id="32" name="Picture 31"/>
                            <p:cNvPicPr>
                              <a:picLocks noChangeAspect="1"/>
                            </p:cNvPicPr>
                            <p:nvPr/>
                          </p:nvPicPr>
                          <p:blipFill rotWithShape="1">
                            <a:blip r:embed="rId6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 l="50255" t="32543" b="33093"/>
                            <a:stretch/>
                          </p:blipFill>
                          <p:spPr>
                            <a:xfrm>
                              <a:off x="24226277" y="15735978"/>
                              <a:ext cx="4888463" cy="4370144"/>
                            </a:xfrm>
                            <a:prstGeom prst="rect">
                              <a:avLst/>
                            </a:prstGeom>
                          </p:spPr>
                        </p:pic>
                        <p:sp>
                          <p:nvSpPr>
                            <p:cNvPr id="182" name="Rectangle 181"/>
                            <p:cNvSpPr/>
                            <p:nvPr/>
                          </p:nvSpPr>
                          <p:spPr>
                            <a:xfrm>
                              <a:off x="24299824" y="20049936"/>
                              <a:ext cx="4257050" cy="196417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>
                              <a:noFill/>
                            </a:ln>
                          </p:spPr>
                          <p:style>
                            <a:lnRef idx="2">
                              <a:schemeClr val="accent3"/>
                            </a:lnRef>
                            <a:fillRef idx="1">
                              <a:schemeClr val="lt1"/>
                            </a:fillRef>
                            <a:effectRef idx="0">
                              <a:schemeClr val="accent3"/>
                            </a:effectRef>
                            <a:fontRef idx="minor">
                              <a:schemeClr val="dk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US" sz="1575"/>
                            </a:p>
                          </p:txBody>
                        </p:sp>
                      </p:grpSp>
                      <p:pic>
                        <p:nvPicPr>
                          <p:cNvPr id="33" name="Picture 32"/>
                          <p:cNvPicPr>
                            <a:picLocks/>
                          </p:cNvPicPr>
                          <p:nvPr/>
                        </p:nvPicPr>
                        <p:blipFill rotWithShape="1">
                          <a:blip r:embed="rId7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48329" t="32531" b="33075"/>
                          <a:stretch/>
                        </p:blipFill>
                        <p:spPr>
                          <a:xfrm>
                            <a:off x="22652774" y="20528416"/>
                            <a:ext cx="5120640" cy="4271590"/>
                          </a:xfrm>
                          <a:prstGeom prst="rect">
                            <a:avLst/>
                          </a:prstGeom>
                        </p:spPr>
                      </p:pic>
                    </p:grpSp>
                    <p:sp useBgFill="1">
                      <p:nvSpPr>
                        <p:cNvPr id="56" name="TextBox 55"/>
                        <p:cNvSpPr txBox="1"/>
                        <p:nvPr/>
                      </p:nvSpPr>
                      <p:spPr>
                        <a:xfrm rot="16200000">
                          <a:off x="23127222" y="22688004"/>
                          <a:ext cx="4060908" cy="450194"/>
                        </a:xfrm>
                        <a:prstGeom prst="rect">
                          <a:avLst/>
                        </a:prstGeom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pPr algn="ctr"/>
                          <a:r>
                            <a:rPr lang="en-US" sz="2100" dirty="0">
                              <a:latin typeface="Helvetica Neue" charset="0"/>
                              <a:ea typeface="Helvetica Neue" charset="0"/>
                              <a:cs typeface="Helvetica Neue" charset="0"/>
                            </a:rPr>
                            <a:t>Session (4 per subject)</a:t>
                          </a:r>
                        </a:p>
                      </p:txBody>
                    </p:sp>
                    <p:sp useBgFill="1">
                      <p:nvSpPr>
                        <p:cNvPr id="186" name="TextBox 185"/>
                        <p:cNvSpPr txBox="1"/>
                        <p:nvPr/>
                      </p:nvSpPr>
                      <p:spPr>
                        <a:xfrm rot="16200000">
                          <a:off x="23297723" y="18415639"/>
                          <a:ext cx="3719905" cy="450194"/>
                        </a:xfrm>
                        <a:prstGeom prst="rect">
                          <a:avLst/>
                        </a:prstGeom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pPr algn="ctr"/>
                          <a:r>
                            <a:rPr lang="en-US" sz="2100" dirty="0">
                              <a:latin typeface="Helvetica Neue" charset="0"/>
                              <a:ea typeface="Helvetica Neue" charset="0"/>
                              <a:cs typeface="Helvetica Neue" charset="0"/>
                            </a:rPr>
                            <a:t>Day (2 per subject)</a:t>
                          </a:r>
                        </a:p>
                      </p:txBody>
                    </p:sp>
                    <p:cxnSp>
                      <p:nvCxnSpPr>
                        <p:cNvPr id="59" name="Straight Connector 58"/>
                        <p:cNvCxnSpPr/>
                        <p:nvPr/>
                      </p:nvCxnSpPr>
                      <p:spPr>
                        <a:xfrm>
                          <a:off x="25490906" y="20649202"/>
                          <a:ext cx="642281" cy="0"/>
                        </a:xfrm>
                        <a:prstGeom prst="line">
                          <a:avLst/>
                        </a:prstGeom>
                        <a:ln w="50800">
                          <a:solidFill>
                            <a:schemeClr val="bg1"/>
                          </a:solidFill>
                        </a:ln>
                      </p:spPr>
                      <p:style>
                        <a:lnRef idx="1">
                          <a:schemeClr val="dk1"/>
                        </a:lnRef>
                        <a:fillRef idx="0">
                          <a:schemeClr val="dk1"/>
                        </a:fillRef>
                        <a:effectRef idx="0">
                          <a:schemeClr val="dk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190" name="Straight Connector 189"/>
                        <p:cNvCxnSpPr/>
                        <p:nvPr/>
                      </p:nvCxnSpPr>
                      <p:spPr>
                        <a:xfrm>
                          <a:off x="29109239" y="16450490"/>
                          <a:ext cx="642281" cy="0"/>
                        </a:xfrm>
                        <a:prstGeom prst="line">
                          <a:avLst/>
                        </a:prstGeom>
                        <a:ln w="76200">
                          <a:solidFill>
                            <a:schemeClr val="bg1"/>
                          </a:solidFill>
                        </a:ln>
                      </p:spPr>
                      <p:style>
                        <a:lnRef idx="1">
                          <a:schemeClr val="dk1"/>
                        </a:lnRef>
                        <a:fillRef idx="0">
                          <a:schemeClr val="dk1"/>
                        </a:fillRef>
                        <a:effectRef idx="0">
                          <a:schemeClr val="dk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  <p:sp>
                    <p:nvSpPr>
                      <p:cNvPr id="62" name="TextBox 61"/>
                      <p:cNvSpPr txBox="1"/>
                      <p:nvPr/>
                    </p:nvSpPr>
                    <p:spPr>
                      <a:xfrm>
                        <a:off x="27643553" y="16954169"/>
                        <a:ext cx="1546762" cy="44539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2100" b="1" dirty="0">
                            <a:ln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</a:ln>
                            <a:solidFill>
                              <a:schemeClr val="accent1"/>
                            </a:solidFill>
                            <a:latin typeface="Helvetica Neue" charset="0"/>
                            <a:ea typeface="Helvetica Neue" charset="0"/>
                            <a:cs typeface="Helvetica Neue" charset="0"/>
                          </a:rPr>
                          <a:t>mPFC</a:t>
                        </a:r>
                      </a:p>
                    </p:txBody>
                  </p:sp>
                  <p:sp>
                    <p:nvSpPr>
                      <p:cNvPr id="193" name="TextBox 192"/>
                      <p:cNvSpPr txBox="1"/>
                      <p:nvPr/>
                    </p:nvSpPr>
                    <p:spPr>
                      <a:xfrm>
                        <a:off x="24494655" y="24846826"/>
                        <a:ext cx="1288469" cy="44539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2100" b="1" dirty="0">
                            <a:ln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</a:ln>
                            <a:solidFill>
                              <a:schemeClr val="accent1"/>
                            </a:solidFill>
                            <a:latin typeface="Helvetica Neue" charset="0"/>
                            <a:ea typeface="Helvetica Neue" charset="0"/>
                            <a:cs typeface="Helvetica Neue" charset="0"/>
                          </a:rPr>
                          <a:t>PCC</a:t>
                        </a:r>
                      </a:p>
                    </p:txBody>
                  </p:sp>
                </p:grpSp>
                <p:sp>
                  <p:nvSpPr>
                    <p:cNvPr id="200" name="TextBox 199"/>
                    <p:cNvSpPr txBox="1"/>
                    <p:nvPr/>
                  </p:nvSpPr>
                  <p:spPr>
                    <a:xfrm>
                      <a:off x="24494656" y="20535060"/>
                      <a:ext cx="1288469" cy="4453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100" b="1" dirty="0">
                          <a:ln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ln>
                          <a:solidFill>
                            <a:schemeClr val="accent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PCC</a:t>
                      </a:r>
                    </a:p>
                  </p:txBody>
                </p:sp>
                <p:sp>
                  <p:nvSpPr>
                    <p:cNvPr id="201" name="TextBox 200"/>
                    <p:cNvSpPr txBox="1"/>
                    <p:nvPr/>
                  </p:nvSpPr>
                  <p:spPr>
                    <a:xfrm>
                      <a:off x="27651817" y="21203815"/>
                      <a:ext cx="1546762" cy="4453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100" b="1" dirty="0">
                          <a:ln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ln>
                          <a:solidFill>
                            <a:schemeClr val="accent1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mPFC</a:t>
                      </a:r>
                    </a:p>
                  </p:txBody>
                </p:sp>
              </p:grpSp>
              <p:sp>
                <p:nvSpPr>
                  <p:cNvPr id="69" name="TextBox 68"/>
                  <p:cNvSpPr txBox="1"/>
                  <p:nvPr/>
                </p:nvSpPr>
                <p:spPr>
                  <a:xfrm>
                    <a:off x="29263151" y="18726150"/>
                    <a:ext cx="712039" cy="445399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100">
                        <a:latin typeface="Helvetica Neue" charset="0"/>
                        <a:ea typeface="Helvetica Neue" charset="0"/>
                        <a:cs typeface="Helvetica Neue" charset="0"/>
                      </a:rPr>
                      <a:t>0.5</a:t>
                    </a:r>
                  </a:p>
                </p:txBody>
              </p:sp>
              <p:sp>
                <p:nvSpPr>
                  <p:cNvPr id="210" name="TextBox 209"/>
                  <p:cNvSpPr txBox="1"/>
                  <p:nvPr/>
                </p:nvSpPr>
                <p:spPr>
                  <a:xfrm>
                    <a:off x="29251246" y="23012800"/>
                    <a:ext cx="712039" cy="445399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100">
                        <a:latin typeface="Helvetica Neue" charset="0"/>
                        <a:ea typeface="Helvetica Neue" charset="0"/>
                        <a:cs typeface="Helvetica Neue" charset="0"/>
                      </a:rPr>
                      <a:t>0.5</a:t>
                    </a:r>
                  </a:p>
                </p:txBody>
              </p:sp>
              <p:sp>
                <p:nvSpPr>
                  <p:cNvPr id="211" name="TextBox 210"/>
                  <p:cNvSpPr txBox="1"/>
                  <p:nvPr/>
                </p:nvSpPr>
                <p:spPr>
                  <a:xfrm>
                    <a:off x="29228428" y="16824354"/>
                    <a:ext cx="712039" cy="445399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100" dirty="0">
                        <a:latin typeface="Helvetica Neue" charset="0"/>
                        <a:ea typeface="Helvetica Neue" charset="0"/>
                        <a:cs typeface="Helvetica Neue" charset="0"/>
                      </a:rPr>
                      <a:t>1</a:t>
                    </a:r>
                  </a:p>
                </p:txBody>
              </p:sp>
              <p:sp>
                <p:nvSpPr>
                  <p:cNvPr id="212" name="TextBox 211"/>
                  <p:cNvSpPr txBox="1"/>
                  <p:nvPr/>
                </p:nvSpPr>
                <p:spPr>
                  <a:xfrm>
                    <a:off x="29248790" y="20644920"/>
                    <a:ext cx="712039" cy="445399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100" dirty="0">
                        <a:latin typeface="Helvetica Neue" charset="0"/>
                        <a:ea typeface="Helvetica Neue" charset="0"/>
                        <a:cs typeface="Helvetica Neue" charset="0"/>
                      </a:rPr>
                      <a:t>0</a:t>
                    </a:r>
                  </a:p>
                </p:txBody>
              </p:sp>
              <p:sp>
                <p:nvSpPr>
                  <p:cNvPr id="213" name="TextBox 212"/>
                  <p:cNvSpPr txBox="1"/>
                  <p:nvPr/>
                </p:nvSpPr>
                <p:spPr>
                  <a:xfrm>
                    <a:off x="29248790" y="21122867"/>
                    <a:ext cx="712039" cy="445399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100" dirty="0">
                        <a:latin typeface="Helvetica Neue" charset="0"/>
                        <a:ea typeface="Helvetica Neue" charset="0"/>
                        <a:cs typeface="Helvetica Neue" charset="0"/>
                      </a:rPr>
                      <a:t>1</a:t>
                    </a:r>
                  </a:p>
                </p:txBody>
              </p:sp>
              <p:sp>
                <p:nvSpPr>
                  <p:cNvPr id="214" name="TextBox 213"/>
                  <p:cNvSpPr txBox="1"/>
                  <p:nvPr/>
                </p:nvSpPr>
                <p:spPr>
                  <a:xfrm>
                    <a:off x="29264331" y="24942254"/>
                    <a:ext cx="317087" cy="445399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100" dirty="0">
                        <a:latin typeface="Helvetica Neue" charset="0"/>
                        <a:ea typeface="Helvetica Neue" charset="0"/>
                        <a:cs typeface="Helvetica Neue" charset="0"/>
                      </a:rPr>
                      <a:t>0</a:t>
                    </a:r>
                  </a:p>
                </p:txBody>
              </p:sp>
            </p:grpSp>
            <p:grpSp>
              <p:nvGrpSpPr>
                <p:cNvPr id="81" name="Group 80"/>
                <p:cNvGrpSpPr/>
                <p:nvPr/>
              </p:nvGrpSpPr>
              <p:grpSpPr>
                <a:xfrm>
                  <a:off x="36812486" y="16968414"/>
                  <a:ext cx="4963138" cy="8936598"/>
                  <a:chOff x="30104956" y="16924748"/>
                  <a:chExt cx="4963138" cy="8936598"/>
                </a:xfrm>
              </p:grpSpPr>
              <p:grpSp>
                <p:nvGrpSpPr>
                  <p:cNvPr id="65" name="Group 64"/>
                  <p:cNvGrpSpPr/>
                  <p:nvPr/>
                </p:nvGrpSpPr>
                <p:grpSpPr>
                  <a:xfrm>
                    <a:off x="30689929" y="16924748"/>
                    <a:ext cx="4378165" cy="8936598"/>
                    <a:chOff x="29677619" y="16874794"/>
                    <a:chExt cx="4378165" cy="8936598"/>
                  </a:xfrm>
                </p:grpSpPr>
                <p:pic>
                  <p:nvPicPr>
                    <p:cNvPr id="41" name="Picture 40"/>
                    <p:cNvPicPr>
                      <a:picLocks noChangeAspect="1"/>
                    </p:cNvPicPr>
                    <p:nvPr/>
                  </p:nvPicPr>
                  <p:blipFill rotWithShape="1">
                    <a:blip r:embed="rId8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b="5109"/>
                    <a:stretch/>
                  </p:blipFill>
                  <p:spPr>
                    <a:xfrm>
                      <a:off x="29680135" y="16874794"/>
                      <a:ext cx="4375649" cy="4227549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42" name="Picture 41"/>
                    <p:cNvPicPr>
                      <a:picLocks noChangeAspect="1"/>
                    </p:cNvPicPr>
                    <p:nvPr/>
                  </p:nvPicPr>
                  <p:blipFill>
                    <a:blip r:embed="rId9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29677619" y="21124824"/>
                      <a:ext cx="4378165" cy="4464595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64" name="TextBox 63"/>
                    <p:cNvSpPr txBox="1"/>
                    <p:nvPr/>
                  </p:nvSpPr>
                  <p:spPr>
                    <a:xfrm>
                      <a:off x="30341996" y="25335156"/>
                      <a:ext cx="1492069" cy="4453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1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mPFC</a:t>
                      </a:r>
                    </a:p>
                  </p:txBody>
                </p:sp>
                <p:sp>
                  <p:nvSpPr>
                    <p:cNvPr id="204" name="TextBox 203"/>
                    <p:cNvSpPr txBox="1"/>
                    <p:nvPr/>
                  </p:nvSpPr>
                  <p:spPr>
                    <a:xfrm>
                      <a:off x="32162135" y="25365993"/>
                      <a:ext cx="1492069" cy="445399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2100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PCC</a:t>
                      </a:r>
                    </a:p>
                  </p:txBody>
                </p:sp>
              </p:grpSp>
              <p:sp>
                <p:nvSpPr>
                  <p:cNvPr id="66" name="TextBox 65"/>
                  <p:cNvSpPr txBox="1"/>
                  <p:nvPr/>
                </p:nvSpPr>
                <p:spPr>
                  <a:xfrm rot="16200000">
                    <a:off x="26997635" y="20939130"/>
                    <a:ext cx="6664835" cy="450194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100" dirty="0">
                        <a:latin typeface="Helvetica Neue" charset="0"/>
                        <a:ea typeface="Helvetica Neue" charset="0"/>
                        <a:cs typeface="Helvetica Neue" charset="0"/>
                      </a:rPr>
                      <a:t>ARI Ratio (Within/Between subj.)</a:t>
                    </a:r>
                  </a:p>
                </p:txBody>
              </p:sp>
              <p:grpSp>
                <p:nvGrpSpPr>
                  <p:cNvPr id="75" name="Group 74"/>
                  <p:cNvGrpSpPr/>
                  <p:nvPr/>
                </p:nvGrpSpPr>
                <p:grpSpPr>
                  <a:xfrm>
                    <a:off x="30632207" y="21443053"/>
                    <a:ext cx="324103" cy="3870236"/>
                    <a:chOff x="23314023" y="17274735"/>
                    <a:chExt cx="324103" cy="3870236"/>
                  </a:xfrm>
                </p:grpSpPr>
                <p:sp>
                  <p:nvSpPr>
                    <p:cNvPr id="71" name="Rectangle 70"/>
                    <p:cNvSpPr/>
                    <p:nvPr/>
                  </p:nvSpPr>
                  <p:spPr>
                    <a:xfrm>
                      <a:off x="23314023" y="17274735"/>
                      <a:ext cx="324103" cy="386627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575"/>
                    </a:p>
                  </p:txBody>
                </p:sp>
                <p:grpSp>
                  <p:nvGrpSpPr>
                    <p:cNvPr id="70" name="Group 69"/>
                    <p:cNvGrpSpPr/>
                    <p:nvPr/>
                  </p:nvGrpSpPr>
                  <p:grpSpPr>
                    <a:xfrm>
                      <a:off x="23327452" y="17301415"/>
                      <a:ext cx="265935" cy="3843556"/>
                      <a:chOff x="30669933" y="17266965"/>
                      <a:chExt cx="265935" cy="3843556"/>
                    </a:xfrm>
                    <a:solidFill>
                      <a:schemeClr val="bg1"/>
                    </a:solidFill>
                  </p:grpSpPr>
                  <p:sp>
                    <p:nvSpPr>
                      <p:cNvPr id="216" name="TextBox 215"/>
                      <p:cNvSpPr txBox="1"/>
                      <p:nvPr/>
                    </p:nvSpPr>
                    <p:spPr>
                      <a:xfrm>
                        <a:off x="30682799" y="17266965"/>
                        <a:ext cx="253067" cy="445397"/>
                      </a:xfrm>
                      <a:prstGeom prst="rect">
                        <a:avLst/>
                      </a:prstGeom>
                      <a:grp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2100" dirty="0">
                            <a:latin typeface="Helvetica Neue" charset="0"/>
                            <a:ea typeface="Helvetica Neue" charset="0"/>
                            <a:cs typeface="Helvetica Neue" charset="0"/>
                          </a:rPr>
                          <a:t>8</a:t>
                        </a:r>
                      </a:p>
                    </p:txBody>
                  </p:sp>
                  <p:sp>
                    <p:nvSpPr>
                      <p:cNvPr id="217" name="TextBox 216"/>
                      <p:cNvSpPr txBox="1"/>
                      <p:nvPr/>
                    </p:nvSpPr>
                    <p:spPr>
                      <a:xfrm>
                        <a:off x="30669933" y="18548764"/>
                        <a:ext cx="253067" cy="445397"/>
                      </a:xfrm>
                      <a:prstGeom prst="rect">
                        <a:avLst/>
                      </a:prstGeom>
                      <a:grp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2100" dirty="0">
                            <a:latin typeface="Helvetica Neue" charset="0"/>
                            <a:ea typeface="Helvetica Neue" charset="0"/>
                            <a:cs typeface="Helvetica Neue" charset="0"/>
                          </a:rPr>
                          <a:t>5</a:t>
                        </a:r>
                      </a:p>
                    </p:txBody>
                  </p:sp>
                  <p:sp>
                    <p:nvSpPr>
                      <p:cNvPr id="218" name="TextBox 217"/>
                      <p:cNvSpPr txBox="1"/>
                      <p:nvPr/>
                    </p:nvSpPr>
                    <p:spPr>
                      <a:xfrm>
                        <a:off x="30682801" y="19866324"/>
                        <a:ext cx="253067" cy="445397"/>
                      </a:xfrm>
                      <a:prstGeom prst="rect">
                        <a:avLst/>
                      </a:prstGeom>
                      <a:grp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2100" dirty="0">
                            <a:latin typeface="Helvetica Neue" charset="0"/>
                            <a:ea typeface="Helvetica Neue" charset="0"/>
                            <a:cs typeface="Helvetica Neue" charset="0"/>
                          </a:rPr>
                          <a:t>2</a:t>
                        </a:r>
                      </a:p>
                    </p:txBody>
                  </p:sp>
                  <p:sp>
                    <p:nvSpPr>
                      <p:cNvPr id="219" name="TextBox 218"/>
                      <p:cNvSpPr txBox="1"/>
                      <p:nvPr/>
                    </p:nvSpPr>
                    <p:spPr>
                      <a:xfrm>
                        <a:off x="30675303" y="20665124"/>
                        <a:ext cx="253069" cy="445397"/>
                      </a:xfrm>
                      <a:prstGeom prst="rect">
                        <a:avLst/>
                      </a:prstGeom>
                      <a:grp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2100" dirty="0">
                            <a:latin typeface="Helvetica Neue" charset="0"/>
                            <a:ea typeface="Helvetica Neue" charset="0"/>
                            <a:cs typeface="Helvetica Neue" charset="0"/>
                          </a:rPr>
                          <a:t>0</a:t>
                        </a:r>
                      </a:p>
                    </p:txBody>
                  </p:sp>
                </p:grpSp>
              </p:grpSp>
              <p:grpSp>
                <p:nvGrpSpPr>
                  <p:cNvPr id="223" name="Group 222"/>
                  <p:cNvGrpSpPr/>
                  <p:nvPr/>
                </p:nvGrpSpPr>
                <p:grpSpPr>
                  <a:xfrm>
                    <a:off x="30636679" y="17256024"/>
                    <a:ext cx="324103" cy="3870236"/>
                    <a:chOff x="23334909" y="17274735"/>
                    <a:chExt cx="324103" cy="3870236"/>
                  </a:xfrm>
                </p:grpSpPr>
                <p:sp>
                  <p:nvSpPr>
                    <p:cNvPr id="288" name="Rectangle 287"/>
                    <p:cNvSpPr/>
                    <p:nvPr/>
                  </p:nvSpPr>
                  <p:spPr>
                    <a:xfrm>
                      <a:off x="23334909" y="17274735"/>
                      <a:ext cx="324103" cy="386627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575"/>
                    </a:p>
                  </p:txBody>
                </p:sp>
                <p:grpSp>
                  <p:nvGrpSpPr>
                    <p:cNvPr id="289" name="Group 288"/>
                    <p:cNvGrpSpPr/>
                    <p:nvPr/>
                  </p:nvGrpSpPr>
                  <p:grpSpPr>
                    <a:xfrm>
                      <a:off x="23345144" y="17301415"/>
                      <a:ext cx="265934" cy="3843556"/>
                      <a:chOff x="30687625" y="17266965"/>
                      <a:chExt cx="265934" cy="3843556"/>
                    </a:xfrm>
                    <a:solidFill>
                      <a:schemeClr val="bg1"/>
                    </a:solidFill>
                  </p:grpSpPr>
                  <p:sp>
                    <p:nvSpPr>
                      <p:cNvPr id="290" name="TextBox 289"/>
                      <p:cNvSpPr txBox="1"/>
                      <p:nvPr/>
                    </p:nvSpPr>
                    <p:spPr>
                      <a:xfrm>
                        <a:off x="30700491" y="17266965"/>
                        <a:ext cx="253067" cy="445398"/>
                      </a:xfrm>
                      <a:prstGeom prst="rect">
                        <a:avLst/>
                      </a:prstGeom>
                      <a:grp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2100" dirty="0">
                            <a:latin typeface="Helvetica Neue" charset="0"/>
                            <a:ea typeface="Helvetica Neue" charset="0"/>
                            <a:cs typeface="Helvetica Neue" charset="0"/>
                          </a:rPr>
                          <a:t>8</a:t>
                        </a:r>
                      </a:p>
                    </p:txBody>
                  </p:sp>
                  <p:sp>
                    <p:nvSpPr>
                      <p:cNvPr id="291" name="TextBox 290"/>
                      <p:cNvSpPr txBox="1"/>
                      <p:nvPr/>
                    </p:nvSpPr>
                    <p:spPr>
                      <a:xfrm>
                        <a:off x="30687625" y="18548764"/>
                        <a:ext cx="253067" cy="445398"/>
                      </a:xfrm>
                      <a:prstGeom prst="rect">
                        <a:avLst/>
                      </a:prstGeom>
                      <a:grp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2100" dirty="0">
                            <a:latin typeface="Helvetica Neue" charset="0"/>
                            <a:ea typeface="Helvetica Neue" charset="0"/>
                            <a:cs typeface="Helvetica Neue" charset="0"/>
                          </a:rPr>
                          <a:t>5</a:t>
                        </a:r>
                      </a:p>
                    </p:txBody>
                  </p:sp>
                  <p:sp>
                    <p:nvSpPr>
                      <p:cNvPr id="292" name="TextBox 291"/>
                      <p:cNvSpPr txBox="1"/>
                      <p:nvPr/>
                    </p:nvSpPr>
                    <p:spPr>
                      <a:xfrm>
                        <a:off x="30700492" y="19866325"/>
                        <a:ext cx="253067" cy="445398"/>
                      </a:xfrm>
                      <a:prstGeom prst="rect">
                        <a:avLst/>
                      </a:prstGeom>
                      <a:grp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2100" dirty="0">
                            <a:latin typeface="Helvetica Neue" charset="0"/>
                            <a:ea typeface="Helvetica Neue" charset="0"/>
                            <a:cs typeface="Helvetica Neue" charset="0"/>
                          </a:rPr>
                          <a:t>2</a:t>
                        </a:r>
                      </a:p>
                    </p:txBody>
                  </p:sp>
                  <p:sp>
                    <p:nvSpPr>
                      <p:cNvPr id="293" name="TextBox 292"/>
                      <p:cNvSpPr txBox="1"/>
                      <p:nvPr/>
                    </p:nvSpPr>
                    <p:spPr>
                      <a:xfrm>
                        <a:off x="30692994" y="20665123"/>
                        <a:ext cx="253067" cy="445398"/>
                      </a:xfrm>
                      <a:prstGeom prst="rect">
                        <a:avLst/>
                      </a:prstGeom>
                      <a:grp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2100" dirty="0">
                            <a:latin typeface="Helvetica Neue" charset="0"/>
                            <a:ea typeface="Helvetica Neue" charset="0"/>
                            <a:cs typeface="Helvetica Neue" charset="0"/>
                          </a:rPr>
                          <a:t>0</a:t>
                        </a:r>
                      </a:p>
                    </p:txBody>
                  </p:sp>
                </p:grpSp>
              </p:grpSp>
            </p:grpSp>
          </p:grpSp>
          <p:sp>
            <p:nvSpPr>
              <p:cNvPr id="340" name="TextBox 339"/>
              <p:cNvSpPr txBox="1"/>
              <p:nvPr/>
            </p:nvSpPr>
            <p:spPr>
              <a:xfrm>
                <a:off x="38636801" y="11794824"/>
                <a:ext cx="4306165" cy="8441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100" b="1" dirty="0">
                    <a:latin typeface="Helvetica Neue" charset="0"/>
                    <a:ea typeface="Helvetica Neue" charset="0"/>
                    <a:cs typeface="Helvetica Neue" charset="0"/>
                  </a:rPr>
                  <a:t>Within- vs between-subject ARI ratios</a:t>
                </a:r>
              </a:p>
            </p:txBody>
          </p:sp>
        </p:grpSp>
        <p:sp>
          <p:nvSpPr>
            <p:cNvPr id="342" name="TextBox 341"/>
            <p:cNvSpPr txBox="1"/>
            <p:nvPr/>
          </p:nvSpPr>
          <p:spPr>
            <a:xfrm>
              <a:off x="32195880" y="11790130"/>
              <a:ext cx="4306165" cy="8441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100" b="1" dirty="0">
                  <a:latin typeface="Helvetica Neue" charset="0"/>
                  <a:ea typeface="Helvetica Neue" charset="0"/>
                  <a:cs typeface="Helvetica Neue" charset="0"/>
                </a:rPr>
                <a:t>Similarity of daily- and session-based partitions</a:t>
              </a:r>
            </a:p>
          </p:txBody>
        </p:sp>
        <p:sp>
          <p:nvSpPr>
            <p:cNvPr id="339" name="TextBox 338"/>
            <p:cNvSpPr txBox="1"/>
            <p:nvPr/>
          </p:nvSpPr>
          <p:spPr>
            <a:xfrm rot="5400000">
              <a:off x="36018489" y="13600043"/>
              <a:ext cx="2194721" cy="474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100" dirty="0">
                  <a:latin typeface="Helvetica Neue" charset="0"/>
                  <a:ea typeface="Helvetica Neue" charset="0"/>
                  <a:cs typeface="Helvetica Neue" charset="0"/>
                </a:rPr>
                <a:t>ARI</a:t>
              </a:r>
            </a:p>
          </p:txBody>
        </p:sp>
        <p:sp>
          <p:nvSpPr>
            <p:cNvPr id="356" name="TextBox 355"/>
            <p:cNvSpPr txBox="1"/>
            <p:nvPr/>
          </p:nvSpPr>
          <p:spPr>
            <a:xfrm rot="5400000">
              <a:off x="36015254" y="18192776"/>
              <a:ext cx="2194721" cy="4748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100" dirty="0">
                  <a:latin typeface="Helvetica Neue" charset="0"/>
                  <a:ea typeface="Helvetica Neue" charset="0"/>
                  <a:cs typeface="Helvetica Neue" charset="0"/>
                </a:rPr>
                <a:t>ARI</a:t>
              </a:r>
            </a:p>
          </p:txBody>
        </p:sp>
        <p:sp>
          <p:nvSpPr>
            <p:cNvPr id="358" name="TextBox 357"/>
            <p:cNvSpPr txBox="1"/>
            <p:nvPr/>
          </p:nvSpPr>
          <p:spPr>
            <a:xfrm>
              <a:off x="38724827" y="21187057"/>
              <a:ext cx="4429434" cy="45726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Helvetica Neue" charset="0"/>
                  <a:ea typeface="Helvetica Neue" charset="0"/>
                  <a:cs typeface="Helvetica Neue" charset="0"/>
                </a:rPr>
                <a:t>Paired perm., Cohen’s D = 2.6</a:t>
              </a:r>
            </a:p>
          </p:txBody>
        </p:sp>
        <p:grpSp>
          <p:nvGrpSpPr>
            <p:cNvPr id="113" name="Group 112"/>
            <p:cNvGrpSpPr/>
            <p:nvPr/>
          </p:nvGrpSpPr>
          <p:grpSpPr>
            <a:xfrm>
              <a:off x="40110004" y="17556026"/>
              <a:ext cx="1402289" cy="597964"/>
              <a:chOff x="25142563" y="19971229"/>
              <a:chExt cx="1402289" cy="597965"/>
            </a:xfrm>
          </p:grpSpPr>
          <p:cxnSp>
            <p:nvCxnSpPr>
              <p:cNvPr id="112" name="Straight Connector 111"/>
              <p:cNvCxnSpPr/>
              <p:nvPr/>
            </p:nvCxnSpPr>
            <p:spPr>
              <a:xfrm>
                <a:off x="25142563" y="20439929"/>
                <a:ext cx="1402289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9" name="TextBox 358"/>
              <p:cNvSpPr txBox="1"/>
              <p:nvPr/>
            </p:nvSpPr>
            <p:spPr>
              <a:xfrm>
                <a:off x="25463907" y="19971229"/>
                <a:ext cx="751043" cy="5979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latin typeface="Helvetica Neue" charset="0"/>
                    <a:ea typeface="Helvetica Neue" charset="0"/>
                    <a:cs typeface="Helvetica Neue" charset="0"/>
                  </a:rPr>
                  <a:t>*</a:t>
                </a:r>
              </a:p>
            </p:txBody>
          </p:sp>
        </p:grpSp>
        <p:grpSp>
          <p:nvGrpSpPr>
            <p:cNvPr id="360" name="Group 359"/>
            <p:cNvGrpSpPr/>
            <p:nvPr/>
          </p:nvGrpSpPr>
          <p:grpSpPr>
            <a:xfrm>
              <a:off x="40105180" y="13086436"/>
              <a:ext cx="1402289" cy="597964"/>
              <a:chOff x="25142563" y="19971229"/>
              <a:chExt cx="1402289" cy="597965"/>
            </a:xfrm>
          </p:grpSpPr>
          <p:cxnSp>
            <p:nvCxnSpPr>
              <p:cNvPr id="361" name="Straight Connector 360"/>
              <p:cNvCxnSpPr/>
              <p:nvPr/>
            </p:nvCxnSpPr>
            <p:spPr>
              <a:xfrm>
                <a:off x="25142563" y="20451080"/>
                <a:ext cx="1402289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2" name="TextBox 361"/>
              <p:cNvSpPr txBox="1"/>
              <p:nvPr/>
            </p:nvSpPr>
            <p:spPr>
              <a:xfrm>
                <a:off x="25463907" y="19971229"/>
                <a:ext cx="751043" cy="5979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latin typeface="Helvetica Neue" charset="0"/>
                    <a:ea typeface="Helvetica Neue" charset="0"/>
                    <a:cs typeface="Helvetica Neue" charset="0"/>
                  </a:rPr>
                  <a:t>*</a:t>
                </a:r>
              </a:p>
            </p:txBody>
          </p:sp>
        </p:grpSp>
        <p:sp>
          <p:nvSpPr>
            <p:cNvPr id="357" name="TextBox 356"/>
            <p:cNvSpPr txBox="1"/>
            <p:nvPr/>
          </p:nvSpPr>
          <p:spPr>
            <a:xfrm>
              <a:off x="38724826" y="16652048"/>
              <a:ext cx="4478404" cy="457268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Helvetica Neue" charset="0"/>
                  <a:ea typeface="Helvetica Neue" charset="0"/>
                  <a:cs typeface="Helvetica Neue" charset="0"/>
                </a:rPr>
                <a:t>Paired perm., Cohen’s D = 2.9</a:t>
              </a:r>
            </a:p>
          </p:txBody>
        </p:sp>
      </p:grpSp>
      <p:cxnSp>
        <p:nvCxnSpPr>
          <p:cNvPr id="364" name="Straight Connector 363"/>
          <p:cNvCxnSpPr/>
          <p:nvPr/>
        </p:nvCxnSpPr>
        <p:spPr>
          <a:xfrm flipV="1">
            <a:off x="27526848" y="15661465"/>
            <a:ext cx="11072471" cy="0"/>
          </a:xfrm>
          <a:prstGeom prst="line">
            <a:avLst/>
          </a:prstGeom>
          <a:ln w="508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0" name="TextBox 369"/>
          <p:cNvSpPr txBox="1"/>
          <p:nvPr/>
        </p:nvSpPr>
        <p:spPr>
          <a:xfrm>
            <a:off x="22700509" y="27061412"/>
            <a:ext cx="8029175" cy="2354491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533395" indent="-533395">
              <a:buFont typeface="Arial" charset="0"/>
              <a:buChar char="•"/>
            </a:pPr>
            <a:r>
              <a:rPr lang="en-US" sz="3675" dirty="0">
                <a:latin typeface="Helvetica Neue Light" charset="0"/>
                <a:ea typeface="Helvetica Neue Light" charset="0"/>
                <a:cs typeface="Helvetica Neue Light" charset="0"/>
              </a:rPr>
              <a:t>Sliding window analysis shows stable agreement with overall pattern across individual time series, but lower for mPFC.</a:t>
            </a:r>
          </a:p>
        </p:txBody>
      </p:sp>
      <p:sp>
        <p:nvSpPr>
          <p:cNvPr id="3" name="Rectangle 2"/>
          <p:cNvSpPr/>
          <p:nvPr/>
        </p:nvSpPr>
        <p:spPr>
          <a:xfrm>
            <a:off x="36868819" y="20776621"/>
            <a:ext cx="141064" cy="792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75"/>
          </a:p>
        </p:txBody>
      </p:sp>
      <p:sp>
        <p:nvSpPr>
          <p:cNvPr id="215" name="Rectangle 214"/>
          <p:cNvSpPr/>
          <p:nvPr/>
        </p:nvSpPr>
        <p:spPr>
          <a:xfrm>
            <a:off x="37290352" y="24739342"/>
            <a:ext cx="141064" cy="792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75"/>
          </a:p>
        </p:txBody>
      </p:sp>
      <p:grpSp>
        <p:nvGrpSpPr>
          <p:cNvPr id="13" name="Group 12"/>
          <p:cNvGrpSpPr/>
          <p:nvPr/>
        </p:nvGrpSpPr>
        <p:grpSpPr>
          <a:xfrm>
            <a:off x="33055811" y="16912160"/>
            <a:ext cx="3919637" cy="3798618"/>
            <a:chOff x="31906007" y="16989301"/>
            <a:chExt cx="4479585" cy="4341278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31915338" y="16989301"/>
              <a:ext cx="4470254" cy="0"/>
            </a:xfrm>
            <a:prstGeom prst="line">
              <a:avLst/>
            </a:prstGeom>
            <a:ln w="254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/>
          </p:nvCxnSpPr>
          <p:spPr>
            <a:xfrm>
              <a:off x="31906007" y="16989301"/>
              <a:ext cx="0" cy="4341278"/>
            </a:xfrm>
            <a:prstGeom prst="line">
              <a:avLst/>
            </a:prstGeom>
            <a:ln w="254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/>
          </p:nvCxnSpPr>
          <p:spPr>
            <a:xfrm>
              <a:off x="36385592" y="16989301"/>
              <a:ext cx="0" cy="4341278"/>
            </a:xfrm>
            <a:prstGeom prst="line">
              <a:avLst/>
            </a:prstGeom>
            <a:ln w="254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/>
          </p:nvCxnSpPr>
          <p:spPr>
            <a:xfrm>
              <a:off x="31914316" y="21322584"/>
              <a:ext cx="4470254" cy="0"/>
            </a:xfrm>
            <a:prstGeom prst="line">
              <a:avLst/>
            </a:prstGeom>
            <a:ln w="254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5" name="Group 224"/>
          <p:cNvGrpSpPr/>
          <p:nvPr/>
        </p:nvGrpSpPr>
        <p:grpSpPr>
          <a:xfrm>
            <a:off x="33043898" y="20901140"/>
            <a:ext cx="3932813" cy="3860555"/>
            <a:chOff x="31885287" y="16989301"/>
            <a:chExt cx="4494643" cy="4341278"/>
          </a:xfrm>
        </p:grpSpPr>
        <p:cxnSp>
          <p:nvCxnSpPr>
            <p:cNvPr id="226" name="Straight Connector 225"/>
            <p:cNvCxnSpPr/>
            <p:nvPr/>
          </p:nvCxnSpPr>
          <p:spPr>
            <a:xfrm>
              <a:off x="31886308" y="16989301"/>
              <a:ext cx="4493622" cy="0"/>
            </a:xfrm>
            <a:prstGeom prst="line">
              <a:avLst/>
            </a:prstGeom>
            <a:ln w="254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/>
          </p:nvCxnSpPr>
          <p:spPr>
            <a:xfrm>
              <a:off x="31895639" y="16989301"/>
              <a:ext cx="0" cy="4341278"/>
            </a:xfrm>
            <a:prstGeom prst="line">
              <a:avLst/>
            </a:prstGeom>
            <a:ln w="254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/>
          </p:nvCxnSpPr>
          <p:spPr>
            <a:xfrm>
              <a:off x="36365893" y="16989301"/>
              <a:ext cx="0" cy="4341278"/>
            </a:xfrm>
            <a:prstGeom prst="line">
              <a:avLst/>
            </a:prstGeom>
            <a:ln w="254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>
              <a:cxnSpLocks/>
            </p:cNvCxnSpPr>
            <p:nvPr/>
          </p:nvCxnSpPr>
          <p:spPr>
            <a:xfrm>
              <a:off x="31885287" y="21322584"/>
              <a:ext cx="4470254" cy="0"/>
            </a:xfrm>
            <a:prstGeom prst="line">
              <a:avLst/>
            </a:prstGeom>
            <a:ln w="254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>
            <a:off x="1319250" y="29358040"/>
            <a:ext cx="20062223" cy="8459891"/>
            <a:chOff x="1190572" y="22772106"/>
            <a:chExt cx="20062223" cy="8459891"/>
          </a:xfrm>
        </p:grpSpPr>
        <p:grpSp>
          <p:nvGrpSpPr>
            <p:cNvPr id="240" name="Group 239"/>
            <p:cNvGrpSpPr/>
            <p:nvPr/>
          </p:nvGrpSpPr>
          <p:grpSpPr>
            <a:xfrm>
              <a:off x="7778020" y="24316089"/>
              <a:ext cx="6193543" cy="6915908"/>
              <a:chOff x="34660514" y="19915431"/>
              <a:chExt cx="7608761" cy="8413896"/>
            </a:xfrm>
          </p:grpSpPr>
          <p:pic>
            <p:nvPicPr>
              <p:cNvPr id="30" name="Picture 29"/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660514" y="19915431"/>
                <a:ext cx="6501383" cy="4032504"/>
              </a:xfrm>
              <a:prstGeom prst="rect">
                <a:avLst/>
              </a:prstGeom>
            </p:spPr>
          </p:pic>
          <p:pic>
            <p:nvPicPr>
              <p:cNvPr id="231" name="Picture 230"/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229258" y="22079747"/>
                <a:ext cx="6501384" cy="4032504"/>
              </a:xfrm>
              <a:prstGeom prst="rect">
                <a:avLst/>
              </a:prstGeom>
            </p:spPr>
          </p:pic>
          <p:pic>
            <p:nvPicPr>
              <p:cNvPr id="235" name="Picture 234"/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767890" y="24296823"/>
                <a:ext cx="6501385" cy="4032504"/>
              </a:xfrm>
              <a:prstGeom prst="rect">
                <a:avLst/>
              </a:prstGeom>
            </p:spPr>
          </p:pic>
        </p:grpSp>
        <p:sp>
          <p:nvSpPr>
            <p:cNvPr id="35" name="Right Arrow 34"/>
            <p:cNvSpPr/>
            <p:nvPr/>
          </p:nvSpPr>
          <p:spPr>
            <a:xfrm>
              <a:off x="6719997" y="25888750"/>
              <a:ext cx="863147" cy="571813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75"/>
            </a:p>
          </p:txBody>
        </p:sp>
        <p:sp>
          <p:nvSpPr>
            <p:cNvPr id="169" name="Right Arrow 168"/>
            <p:cNvSpPr/>
            <p:nvPr/>
          </p:nvSpPr>
          <p:spPr>
            <a:xfrm>
              <a:off x="7021115" y="27575069"/>
              <a:ext cx="863147" cy="571813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75"/>
            </a:p>
          </p:txBody>
        </p:sp>
        <p:sp>
          <p:nvSpPr>
            <p:cNvPr id="170" name="Right Arrow 169"/>
            <p:cNvSpPr/>
            <p:nvPr/>
          </p:nvSpPr>
          <p:spPr>
            <a:xfrm>
              <a:off x="7438996" y="29300531"/>
              <a:ext cx="863147" cy="571813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75"/>
            </a:p>
          </p:txBody>
        </p:sp>
        <p:sp>
          <p:nvSpPr>
            <p:cNvPr id="294" name="TextBox 293"/>
            <p:cNvSpPr txBox="1"/>
            <p:nvPr/>
          </p:nvSpPr>
          <p:spPr>
            <a:xfrm>
              <a:off x="1190572" y="22772106"/>
              <a:ext cx="5029932" cy="180115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75" dirty="0">
                  <a:latin typeface="Helvetica Neue Light" charset="0"/>
                  <a:ea typeface="Helvetica Neue Light" charset="0"/>
                  <a:cs typeface="Helvetica Neue Light" charset="0"/>
                </a:rPr>
                <a:t>Laplacian eigenmaps are generated by spectral partitioning</a:t>
              </a:r>
            </a:p>
          </p:txBody>
        </p:sp>
        <p:sp>
          <p:nvSpPr>
            <p:cNvPr id="298" name="TextBox 297"/>
            <p:cNvSpPr txBox="1"/>
            <p:nvPr/>
          </p:nvSpPr>
          <p:spPr>
            <a:xfrm>
              <a:off x="8402530" y="22772106"/>
              <a:ext cx="4808842" cy="178895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75" dirty="0">
                  <a:latin typeface="Helvetica Neue Light" charset="0"/>
                  <a:ea typeface="Helvetica Neue Light" charset="0"/>
                  <a:cs typeface="Helvetica Neue Light" charset="0"/>
                </a:rPr>
                <a:t>Binarized to form DMN and non-DMN partitions</a:t>
              </a:r>
            </a:p>
          </p:txBody>
        </p:sp>
        <p:sp>
          <p:nvSpPr>
            <p:cNvPr id="299" name="TextBox 298"/>
            <p:cNvSpPr txBox="1"/>
            <p:nvPr/>
          </p:nvSpPr>
          <p:spPr>
            <a:xfrm>
              <a:off x="15168173" y="22784272"/>
              <a:ext cx="5360670" cy="178895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75" dirty="0">
                  <a:latin typeface="Helvetica Neue Light" charset="0"/>
                  <a:ea typeface="Helvetica Neue Light" charset="0"/>
                  <a:cs typeface="Helvetica Neue Light" charset="0"/>
                </a:rPr>
                <a:t>Agreement evaluated with the Adjusted Rand Index (ARI)</a:t>
              </a:r>
            </a:p>
          </p:txBody>
        </p:sp>
        <p:sp>
          <p:nvSpPr>
            <p:cNvPr id="300" name="Right Arrow 299"/>
            <p:cNvSpPr/>
            <p:nvPr/>
          </p:nvSpPr>
          <p:spPr>
            <a:xfrm>
              <a:off x="13888577" y="27510769"/>
              <a:ext cx="863147" cy="571813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75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4906949" y="24925864"/>
              <a:ext cx="6345846" cy="6236421"/>
              <a:chOff x="15312077" y="25453200"/>
              <a:chExt cx="5946309" cy="5683342"/>
            </a:xfrm>
          </p:grpSpPr>
          <p:grpSp>
            <p:nvGrpSpPr>
              <p:cNvPr id="281" name="Group 280"/>
              <p:cNvGrpSpPr/>
              <p:nvPr/>
            </p:nvGrpSpPr>
            <p:grpSpPr>
              <a:xfrm>
                <a:off x="15312077" y="25453200"/>
                <a:ext cx="5250473" cy="5181121"/>
                <a:chOff x="2945271" y="26016881"/>
                <a:chExt cx="11022008" cy="8958980"/>
              </a:xfrm>
            </p:grpSpPr>
            <p:pic>
              <p:nvPicPr>
                <p:cNvPr id="230" name="Picture 229"/>
                <p:cNvPicPr>
                  <a:picLocks noChangeAspect="1"/>
                </p:cNvPicPr>
                <p:nvPr/>
              </p:nvPicPr>
              <p:blipFill rotWithShape="1"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2891" t="20745" r="33315" b="20938"/>
                <a:stretch/>
              </p:blipFill>
              <p:spPr>
                <a:xfrm>
                  <a:off x="10432403" y="26486860"/>
                  <a:ext cx="3495219" cy="3156522"/>
                </a:xfrm>
                <a:prstGeom prst="rect">
                  <a:avLst/>
                </a:prstGeom>
              </p:spPr>
            </p:pic>
            <p:pic>
              <p:nvPicPr>
                <p:cNvPr id="233" name="Picture 232"/>
                <p:cNvPicPr>
                  <a:picLocks noChangeAspect="1"/>
                </p:cNvPicPr>
                <p:nvPr/>
              </p:nvPicPr>
              <p:blipFill rotWithShape="1">
                <a:blip r:embed="rId1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3568" t="17153" r="33975" b="16779"/>
                <a:stretch/>
              </p:blipFill>
              <p:spPr>
                <a:xfrm>
                  <a:off x="3948168" y="26277775"/>
                  <a:ext cx="3356885" cy="3576078"/>
                </a:xfrm>
                <a:prstGeom prst="rect">
                  <a:avLst/>
                </a:prstGeom>
              </p:spPr>
            </p:pic>
            <p:pic>
              <p:nvPicPr>
                <p:cNvPr id="229" name="Picture 228"/>
                <p:cNvPicPr>
                  <a:picLocks noChangeAspect="1"/>
                </p:cNvPicPr>
                <p:nvPr/>
              </p:nvPicPr>
              <p:blipFill rotWithShape="1">
                <a:blip r:embed="rId1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2931" t="19239" r="33315" b="19363"/>
                <a:stretch/>
              </p:blipFill>
              <p:spPr>
                <a:xfrm>
                  <a:off x="10432403" y="31425947"/>
                  <a:ext cx="3491159" cy="3323316"/>
                </a:xfrm>
                <a:prstGeom prst="rect">
                  <a:avLst/>
                </a:prstGeom>
              </p:spPr>
            </p:pic>
            <p:pic>
              <p:nvPicPr>
                <p:cNvPr id="234" name="Picture 233"/>
                <p:cNvPicPr>
                  <a:picLocks noChangeAspect="1"/>
                </p:cNvPicPr>
                <p:nvPr/>
              </p:nvPicPr>
              <p:blipFill rotWithShape="1">
                <a:blip r:embed="rId1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3885" t="19611" r="33658" b="15865"/>
                <a:stretch/>
              </p:blipFill>
              <p:spPr>
                <a:xfrm>
                  <a:off x="3969255" y="31483407"/>
                  <a:ext cx="3356885" cy="3492454"/>
                </a:xfrm>
                <a:prstGeom prst="rect">
                  <a:avLst/>
                </a:prstGeom>
              </p:spPr>
            </p:pic>
            <p:cxnSp>
              <p:nvCxnSpPr>
                <p:cNvPr id="97" name="Straight Arrow Connector 96"/>
                <p:cNvCxnSpPr/>
                <p:nvPr/>
              </p:nvCxnSpPr>
              <p:spPr>
                <a:xfrm>
                  <a:off x="7592101" y="28012300"/>
                  <a:ext cx="2743201" cy="0"/>
                </a:xfrm>
                <a:prstGeom prst="straightConnector1">
                  <a:avLst/>
                </a:prstGeom>
                <a:ln w="114300" cap="rnd">
                  <a:solidFill>
                    <a:schemeClr val="tx1"/>
                  </a:solidFill>
                  <a:prstDash val="sysDot"/>
                  <a:miter lim="800000"/>
                  <a:headEnd type="none" w="med" len="lg"/>
                  <a:tailEnd type="none" w="med" len="lg"/>
                </a:ln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Straight Arrow Connector 97"/>
                <p:cNvCxnSpPr/>
                <p:nvPr/>
              </p:nvCxnSpPr>
              <p:spPr>
                <a:xfrm flipH="1" flipV="1">
                  <a:off x="12192000" y="29174956"/>
                  <a:ext cx="0" cy="2841804"/>
                </a:xfrm>
                <a:prstGeom prst="straightConnector1">
                  <a:avLst/>
                </a:prstGeom>
                <a:ln w="114300" cap="rnd">
                  <a:solidFill>
                    <a:schemeClr val="tx1"/>
                  </a:solidFill>
                  <a:prstDash val="sysDot"/>
                  <a:miter lim="800000"/>
                  <a:headEnd type="none" w="med" len="lg"/>
                  <a:tailEnd type="none" w="med" len="lg"/>
                </a:ln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Straight Arrow Connector 105"/>
                <p:cNvCxnSpPr/>
                <p:nvPr/>
              </p:nvCxnSpPr>
              <p:spPr>
                <a:xfrm flipH="1" flipV="1">
                  <a:off x="5558876" y="29155815"/>
                  <a:ext cx="0" cy="2832831"/>
                </a:xfrm>
                <a:prstGeom prst="straightConnector1">
                  <a:avLst/>
                </a:prstGeom>
                <a:ln w="114300" cap="rnd">
                  <a:solidFill>
                    <a:schemeClr val="tx1"/>
                  </a:solidFill>
                  <a:prstDash val="sysDot"/>
                  <a:miter lim="800000"/>
                  <a:headEnd type="none" w="med" len="lg"/>
                  <a:tailEnd type="none" w="med" len="lg"/>
                </a:ln>
                <a:effectLst>
                  <a:outerShdw blurRad="38100" dist="76200" dir="5400000" algn="t" rotWithShape="0">
                    <a:prstClr val="black">
                      <a:alpha val="34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Straight Arrow Connector 106"/>
                <p:cNvCxnSpPr/>
                <p:nvPr/>
              </p:nvCxnSpPr>
              <p:spPr>
                <a:xfrm flipV="1">
                  <a:off x="7660014" y="29408555"/>
                  <a:ext cx="2362053" cy="2371136"/>
                </a:xfrm>
                <a:prstGeom prst="straightConnector1">
                  <a:avLst/>
                </a:prstGeom>
                <a:ln w="114300" cap="rnd">
                  <a:solidFill>
                    <a:schemeClr val="tx1"/>
                  </a:solidFill>
                  <a:prstDash val="sysDot"/>
                  <a:miter lim="800000"/>
                  <a:headEnd type="none" w="med" len="lg"/>
                  <a:tailEnd type="none" w="med" len="lg"/>
                </a:ln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Straight Arrow Connector 108"/>
                <p:cNvCxnSpPr/>
                <p:nvPr/>
              </p:nvCxnSpPr>
              <p:spPr>
                <a:xfrm flipH="1" flipV="1">
                  <a:off x="7639804" y="29380524"/>
                  <a:ext cx="2464161" cy="2347162"/>
                </a:xfrm>
                <a:prstGeom prst="straightConnector1">
                  <a:avLst/>
                </a:prstGeom>
                <a:ln w="114300" cap="rnd">
                  <a:solidFill>
                    <a:schemeClr val="tx1"/>
                  </a:solidFill>
                  <a:prstDash val="sysDot"/>
                  <a:miter lim="800000"/>
                  <a:headEnd type="none" w="med" len="lg"/>
                  <a:tailEnd type="none" w="med" len="lg"/>
                </a:ln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Arrow Connector 126"/>
                <p:cNvCxnSpPr/>
                <p:nvPr/>
              </p:nvCxnSpPr>
              <p:spPr>
                <a:xfrm>
                  <a:off x="7609023" y="33229634"/>
                  <a:ext cx="2743202" cy="0"/>
                </a:xfrm>
                <a:prstGeom prst="straightConnector1">
                  <a:avLst/>
                </a:prstGeom>
                <a:ln w="114300" cap="rnd">
                  <a:solidFill>
                    <a:schemeClr val="tx1"/>
                  </a:solidFill>
                  <a:prstDash val="sysDot"/>
                  <a:miter lim="800000"/>
                  <a:headEnd type="none" w="med" len="lg"/>
                  <a:tailEnd type="none" w="med" len="lg"/>
                </a:ln>
                <a:effectLst>
                  <a:outerShdw blurRad="50800" dist="762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8" name="Rectangle 277"/>
                <p:cNvSpPr/>
                <p:nvPr/>
              </p:nvSpPr>
              <p:spPr>
                <a:xfrm>
                  <a:off x="3846567" y="26551513"/>
                  <a:ext cx="10120712" cy="7895450"/>
                </a:xfrm>
                <a:prstGeom prst="rect">
                  <a:avLst/>
                </a:prstGeom>
                <a:noFill/>
                <a:ln w="476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80010" tIns="40005" rIns="80010" bIns="4000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1575"/>
                </a:p>
              </p:txBody>
            </p:sp>
            <p:sp>
              <p:nvSpPr>
                <p:cNvPr id="279" name="TextBox 278"/>
                <p:cNvSpPr txBox="1"/>
                <p:nvPr/>
              </p:nvSpPr>
              <p:spPr>
                <a:xfrm>
                  <a:off x="8085122" y="26930880"/>
                  <a:ext cx="1511210" cy="7184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100" dirty="0">
                      <a:latin typeface="Helvetica Neue" charset="0"/>
                      <a:ea typeface="Helvetica Neue" charset="0"/>
                      <a:cs typeface="Helvetica Neue" charset="0"/>
                    </a:rPr>
                    <a:t>0.02</a:t>
                  </a:r>
                </a:p>
              </p:txBody>
            </p:sp>
            <p:sp>
              <p:nvSpPr>
                <p:cNvPr id="130" name="TextBox 129"/>
                <p:cNvSpPr txBox="1"/>
                <p:nvPr/>
              </p:nvSpPr>
              <p:spPr>
                <a:xfrm>
                  <a:off x="8003054" y="33581980"/>
                  <a:ext cx="1731157" cy="71846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100" dirty="0">
                      <a:latin typeface="Helvetica Neue" charset="0"/>
                      <a:ea typeface="Helvetica Neue" charset="0"/>
                      <a:cs typeface="Helvetica Neue" charset="0"/>
                    </a:rPr>
                    <a:t>0.02</a:t>
                  </a:r>
                </a:p>
              </p:txBody>
            </p:sp>
            <p:sp>
              <p:nvSpPr>
                <p:cNvPr id="131" name="TextBox 130"/>
                <p:cNvSpPr txBox="1"/>
                <p:nvPr/>
              </p:nvSpPr>
              <p:spPr>
                <a:xfrm>
                  <a:off x="3651202" y="30190853"/>
                  <a:ext cx="1690997" cy="71846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100" dirty="0">
                      <a:latin typeface="Helvetica Neue" charset="0"/>
                      <a:ea typeface="Helvetica Neue" charset="0"/>
                      <a:cs typeface="Helvetica Neue" charset="0"/>
                    </a:rPr>
                    <a:t>0.13</a:t>
                  </a:r>
                </a:p>
              </p:txBody>
            </p:sp>
            <p:sp>
              <p:nvSpPr>
                <p:cNvPr id="132" name="TextBox 131"/>
                <p:cNvSpPr txBox="1"/>
                <p:nvPr/>
              </p:nvSpPr>
              <p:spPr>
                <a:xfrm>
                  <a:off x="12267721" y="30176763"/>
                  <a:ext cx="1583332" cy="7184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100" dirty="0">
                      <a:latin typeface="Helvetica Neue" charset="0"/>
                      <a:ea typeface="Helvetica Neue" charset="0"/>
                      <a:cs typeface="Helvetica Neue" charset="0"/>
                    </a:rPr>
                    <a:t>0.22</a:t>
                  </a:r>
                </a:p>
              </p:txBody>
            </p:sp>
            <p:sp>
              <p:nvSpPr>
                <p:cNvPr id="133" name="TextBox 132"/>
                <p:cNvSpPr txBox="1"/>
                <p:nvPr/>
              </p:nvSpPr>
              <p:spPr>
                <a:xfrm>
                  <a:off x="9746308" y="29496896"/>
                  <a:ext cx="1515335" cy="7184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100" dirty="0">
                      <a:latin typeface="Helvetica Neue" charset="0"/>
                      <a:ea typeface="Helvetica Neue" charset="0"/>
                      <a:cs typeface="Helvetica Neue" charset="0"/>
                    </a:rPr>
                    <a:t>0.02</a:t>
                  </a:r>
                </a:p>
              </p:txBody>
            </p:sp>
            <p:sp>
              <p:nvSpPr>
                <p:cNvPr id="134" name="TextBox 133"/>
                <p:cNvSpPr txBox="1"/>
                <p:nvPr/>
              </p:nvSpPr>
              <p:spPr>
                <a:xfrm>
                  <a:off x="6313026" y="29532354"/>
                  <a:ext cx="1702550" cy="7184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100" dirty="0">
                      <a:latin typeface="Helvetica Neue" charset="0"/>
                      <a:ea typeface="Helvetica Neue" charset="0"/>
                      <a:cs typeface="Helvetica Neue" charset="0"/>
                    </a:rPr>
                    <a:t>0.03</a:t>
                  </a:r>
                </a:p>
              </p:txBody>
            </p:sp>
            <p:sp>
              <p:nvSpPr>
                <p:cNvPr id="280" name="TextBox 279"/>
                <p:cNvSpPr txBox="1"/>
                <p:nvPr/>
              </p:nvSpPr>
              <p:spPr>
                <a:xfrm>
                  <a:off x="3699276" y="26020875"/>
                  <a:ext cx="3719198" cy="7184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100" dirty="0">
                      <a:latin typeface="Helvetica Neue" charset="0"/>
                      <a:ea typeface="Helvetica Neue" charset="0"/>
                      <a:cs typeface="Helvetica Neue" charset="0"/>
                    </a:rPr>
                    <a:t>101006</a:t>
                  </a:r>
                </a:p>
              </p:txBody>
            </p:sp>
            <p:sp>
              <p:nvSpPr>
                <p:cNvPr id="140" name="TextBox 139"/>
                <p:cNvSpPr txBox="1"/>
                <p:nvPr/>
              </p:nvSpPr>
              <p:spPr>
                <a:xfrm>
                  <a:off x="10193308" y="26016881"/>
                  <a:ext cx="3665772" cy="7184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100" dirty="0">
                      <a:latin typeface="Helvetica Neue" charset="0"/>
                      <a:ea typeface="Helvetica Neue" charset="0"/>
                      <a:cs typeface="Helvetica Neue" charset="0"/>
                    </a:rPr>
                    <a:t>100307</a:t>
                  </a:r>
                </a:p>
              </p:txBody>
            </p:sp>
            <p:sp>
              <p:nvSpPr>
                <p:cNvPr id="141" name="TextBox 140"/>
                <p:cNvSpPr txBox="1"/>
                <p:nvPr/>
              </p:nvSpPr>
              <p:spPr>
                <a:xfrm rot="16200000">
                  <a:off x="1855910" y="27764119"/>
                  <a:ext cx="3197346" cy="8722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100" dirty="0">
                      <a:latin typeface="Helvetica Neue" charset="0"/>
                      <a:ea typeface="Helvetica Neue" charset="0"/>
                      <a:cs typeface="Helvetica Neue" charset="0"/>
                    </a:rPr>
                    <a:t>Session 1</a:t>
                  </a:r>
                </a:p>
              </p:txBody>
            </p:sp>
            <p:sp>
              <p:nvSpPr>
                <p:cNvPr id="142" name="TextBox 141"/>
                <p:cNvSpPr txBox="1"/>
                <p:nvPr/>
              </p:nvSpPr>
              <p:spPr>
                <a:xfrm rot="16200000">
                  <a:off x="1902004" y="32638853"/>
                  <a:ext cx="2958763" cy="8722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100" dirty="0">
                      <a:latin typeface="Helvetica Neue" charset="0"/>
                      <a:ea typeface="Helvetica Neue" charset="0"/>
                      <a:cs typeface="Helvetica Neue" charset="0"/>
                    </a:rPr>
                    <a:t>Session 4</a:t>
                  </a:r>
                </a:p>
              </p:txBody>
            </p:sp>
          </p:grpSp>
          <p:grpSp>
            <p:nvGrpSpPr>
              <p:cNvPr id="24" name="Group 23"/>
              <p:cNvGrpSpPr/>
              <p:nvPr/>
            </p:nvGrpSpPr>
            <p:grpSpPr>
              <a:xfrm rot="16200000">
                <a:off x="19348837" y="27832411"/>
                <a:ext cx="3403600" cy="415498"/>
                <a:chOff x="15645838" y="26516055"/>
                <a:chExt cx="3889829" cy="474855"/>
              </a:xfrm>
            </p:grpSpPr>
            <p:sp>
              <p:nvSpPr>
                <p:cNvPr id="246" name="TextBox 245"/>
                <p:cNvSpPr txBox="1"/>
                <p:nvPr/>
              </p:nvSpPr>
              <p:spPr>
                <a:xfrm>
                  <a:off x="15645838" y="26516055"/>
                  <a:ext cx="3889829" cy="47485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100">
                      <a:latin typeface="Helvetica Neue" charset="0"/>
                      <a:ea typeface="Helvetica Neue" charset="0"/>
                      <a:cs typeface="Helvetica Neue" charset="0"/>
                    </a:rPr>
                    <a:t>Within subject</a:t>
                  </a:r>
                  <a:endParaRPr lang="en-US" sz="2100" dirty="0"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  <p:cxnSp>
              <p:nvCxnSpPr>
                <p:cNvPr id="23" name="Straight Arrow Connector 22"/>
                <p:cNvCxnSpPr/>
                <p:nvPr/>
              </p:nvCxnSpPr>
              <p:spPr>
                <a:xfrm>
                  <a:off x="15908363" y="26526099"/>
                  <a:ext cx="3309921" cy="0"/>
                </a:xfrm>
                <a:prstGeom prst="straightConnector1">
                  <a:avLst/>
                </a:prstGeom>
                <a:ln w="101600">
                  <a:solidFill>
                    <a:schemeClr val="accent6">
                      <a:lumMod val="75000"/>
                    </a:schemeClr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7" name="Group 246"/>
              <p:cNvGrpSpPr/>
              <p:nvPr/>
            </p:nvGrpSpPr>
            <p:grpSpPr>
              <a:xfrm>
                <a:off x="16431947" y="30588402"/>
                <a:ext cx="3403600" cy="548140"/>
                <a:chOff x="15645837" y="26703275"/>
                <a:chExt cx="3889829" cy="626442"/>
              </a:xfrm>
            </p:grpSpPr>
            <p:sp>
              <p:nvSpPr>
                <p:cNvPr id="248" name="TextBox 247"/>
                <p:cNvSpPr txBox="1"/>
                <p:nvPr/>
              </p:nvSpPr>
              <p:spPr>
                <a:xfrm>
                  <a:off x="15645837" y="26854862"/>
                  <a:ext cx="3889829" cy="47485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100" dirty="0">
                      <a:latin typeface="Helvetica Neue" charset="0"/>
                      <a:ea typeface="Helvetica Neue" charset="0"/>
                      <a:cs typeface="Helvetica Neue" charset="0"/>
                    </a:rPr>
                    <a:t>Between subjects</a:t>
                  </a:r>
                </a:p>
              </p:txBody>
            </p:sp>
            <p:cxnSp>
              <p:nvCxnSpPr>
                <p:cNvPr id="249" name="Straight Arrow Connector 248"/>
                <p:cNvCxnSpPr/>
                <p:nvPr/>
              </p:nvCxnSpPr>
              <p:spPr>
                <a:xfrm>
                  <a:off x="15908363" y="26703275"/>
                  <a:ext cx="3309921" cy="0"/>
                </a:xfrm>
                <a:prstGeom prst="straightConnector1">
                  <a:avLst/>
                </a:prstGeom>
                <a:ln w="101600">
                  <a:solidFill>
                    <a:schemeClr val="accent6">
                      <a:lumMod val="75000"/>
                    </a:schemeClr>
                  </a:solidFill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4" name="Group 3"/>
          <p:cNvGrpSpPr/>
          <p:nvPr/>
        </p:nvGrpSpPr>
        <p:grpSpPr>
          <a:xfrm>
            <a:off x="33361881" y="6323501"/>
            <a:ext cx="9715945" cy="8811465"/>
            <a:chOff x="31173087" y="4754477"/>
            <a:chExt cx="9210218" cy="8717907"/>
          </a:xfrm>
        </p:grpSpPr>
        <p:grpSp>
          <p:nvGrpSpPr>
            <p:cNvPr id="15" name="Group 14"/>
            <p:cNvGrpSpPr/>
            <p:nvPr/>
          </p:nvGrpSpPr>
          <p:grpSpPr>
            <a:xfrm>
              <a:off x="31173087" y="4754477"/>
              <a:ext cx="9210218" cy="8717907"/>
              <a:chOff x="32466584" y="5433687"/>
              <a:chExt cx="10525963" cy="9963321"/>
            </a:xfrm>
          </p:grpSpPr>
          <p:grpSp>
            <p:nvGrpSpPr>
              <p:cNvPr id="122" name="Group 121"/>
              <p:cNvGrpSpPr/>
              <p:nvPr/>
            </p:nvGrpSpPr>
            <p:grpSpPr>
              <a:xfrm>
                <a:off x="32466584" y="5433687"/>
                <a:ext cx="10525963" cy="5508828"/>
                <a:chOff x="32466584" y="5789287"/>
                <a:chExt cx="10525963" cy="5508828"/>
              </a:xfrm>
            </p:grpSpPr>
            <p:grpSp>
              <p:nvGrpSpPr>
                <p:cNvPr id="110" name="Group 109"/>
                <p:cNvGrpSpPr/>
                <p:nvPr/>
              </p:nvGrpSpPr>
              <p:grpSpPr>
                <a:xfrm>
                  <a:off x="32466584" y="5789287"/>
                  <a:ext cx="10525963" cy="4956393"/>
                  <a:chOff x="32213046" y="5462726"/>
                  <a:chExt cx="10525963" cy="4956393"/>
                </a:xfrm>
              </p:grpSpPr>
              <p:pic>
                <p:nvPicPr>
                  <p:cNvPr id="101" name="Picture 100"/>
                  <p:cNvPicPr>
                    <a:picLocks noChangeAspect="1"/>
                  </p:cNvPicPr>
                  <p:nvPr/>
                </p:nvPicPr>
                <p:blipFill rotWithShape="1"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18428" b="16457"/>
                  <a:stretch/>
                </p:blipFill>
                <p:spPr>
                  <a:xfrm>
                    <a:off x="32213046" y="5790911"/>
                    <a:ext cx="10525963" cy="4251200"/>
                  </a:xfrm>
                  <a:prstGeom prst="rect">
                    <a:avLst/>
                  </a:prstGeom>
                </p:spPr>
              </p:pic>
              <p:sp>
                <p:nvSpPr>
                  <p:cNvPr id="346" name="TextBox 345"/>
                  <p:cNvSpPr txBox="1"/>
                  <p:nvPr/>
                </p:nvSpPr>
                <p:spPr>
                  <a:xfrm>
                    <a:off x="33972666" y="5462726"/>
                    <a:ext cx="6959829" cy="84418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100" b="1" dirty="0">
                        <a:latin typeface="Helvetica Neue" charset="0"/>
                        <a:ea typeface="Helvetica Neue" charset="0"/>
                        <a:cs typeface="Helvetica Neue" charset="0"/>
                      </a:rPr>
                      <a:t>Stereotypical partition for an example subject (100307)</a:t>
                    </a:r>
                  </a:p>
                </p:txBody>
              </p:sp>
              <p:grpSp>
                <p:nvGrpSpPr>
                  <p:cNvPr id="350" name="Group 349"/>
                  <p:cNvGrpSpPr/>
                  <p:nvPr/>
                </p:nvGrpSpPr>
                <p:grpSpPr>
                  <a:xfrm>
                    <a:off x="32317158" y="9454829"/>
                    <a:ext cx="5822422" cy="964290"/>
                    <a:chOff x="31490644" y="10991894"/>
                    <a:chExt cx="4912587" cy="954934"/>
                  </a:xfrm>
                </p:grpSpPr>
                <p:sp>
                  <p:nvSpPr>
                    <p:cNvPr id="351" name="Rectangle 350"/>
                    <p:cNvSpPr/>
                    <p:nvPr/>
                  </p:nvSpPr>
                  <p:spPr>
                    <a:xfrm>
                      <a:off x="31490644" y="11490541"/>
                      <a:ext cx="278286" cy="355419"/>
                    </a:xfrm>
                    <a:prstGeom prst="rect">
                      <a:avLst/>
                    </a:prstGeom>
                    <a:solidFill>
                      <a:schemeClr val="accent4">
                        <a:lumMod val="60000"/>
                        <a:lumOff val="4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80010" tIns="40005" rIns="80010" bIns="4000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en-US" sz="1575"/>
                    </a:p>
                  </p:txBody>
                </p:sp>
                <p:sp>
                  <p:nvSpPr>
                    <p:cNvPr id="352" name="Rectangle 351"/>
                    <p:cNvSpPr/>
                    <p:nvPr/>
                  </p:nvSpPr>
                  <p:spPr>
                    <a:xfrm>
                      <a:off x="31490644" y="11043795"/>
                      <a:ext cx="280585" cy="367598"/>
                    </a:xfrm>
                    <a:prstGeom prst="rect">
                      <a:avLst/>
                    </a:prstGeom>
                    <a:solidFill>
                      <a:srgbClr val="FF0000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80010" tIns="40005" rIns="80010" bIns="4000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en-US" sz="1575"/>
                    </a:p>
                  </p:txBody>
                </p:sp>
                <p:sp>
                  <p:nvSpPr>
                    <p:cNvPr id="353" name="TextBox 352"/>
                    <p:cNvSpPr txBox="1"/>
                    <p:nvPr/>
                  </p:nvSpPr>
                  <p:spPr>
                    <a:xfrm>
                      <a:off x="31806032" y="11446101"/>
                      <a:ext cx="4597199" cy="50072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2275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DMN, as defined by 7m affiliation</a:t>
                      </a:r>
                    </a:p>
                  </p:txBody>
                </p:sp>
                <p:sp>
                  <p:nvSpPr>
                    <p:cNvPr id="354" name="TextBox 353"/>
                    <p:cNvSpPr txBox="1"/>
                    <p:nvPr/>
                  </p:nvSpPr>
                  <p:spPr>
                    <a:xfrm>
                      <a:off x="31806033" y="10991894"/>
                      <a:ext cx="1723142" cy="50072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2275" dirty="0"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Non-DMN</a:t>
                      </a:r>
                    </a:p>
                  </p:txBody>
                </p:sp>
              </p:grpSp>
            </p:grpSp>
            <p:sp>
              <p:nvSpPr>
                <p:cNvPr id="363" name="TextBox 362"/>
                <p:cNvSpPr txBox="1"/>
                <p:nvPr/>
              </p:nvSpPr>
              <p:spPr>
                <a:xfrm>
                  <a:off x="34177231" y="10823260"/>
                  <a:ext cx="6959829" cy="47485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100" b="1" dirty="0">
                      <a:latin typeface="Helvetica Neue" charset="0"/>
                      <a:ea typeface="Helvetica Neue" charset="0"/>
                      <a:cs typeface="Helvetica Neue" charset="0"/>
                    </a:rPr>
                    <a:t>Proportion of DMN affiliations across subjects</a:t>
                  </a:r>
                </a:p>
              </p:txBody>
            </p:sp>
          </p:grpSp>
          <p:grpSp>
            <p:nvGrpSpPr>
              <p:cNvPr id="124" name="Group 123"/>
              <p:cNvGrpSpPr/>
              <p:nvPr/>
            </p:nvGrpSpPr>
            <p:grpSpPr>
              <a:xfrm>
                <a:off x="36183699" y="14552821"/>
                <a:ext cx="3107319" cy="844187"/>
                <a:chOff x="32487683" y="14781130"/>
                <a:chExt cx="3107319" cy="844187"/>
              </a:xfrm>
            </p:grpSpPr>
            <p:pic>
              <p:nvPicPr>
                <p:cNvPr id="123" name="Picture 122"/>
                <p:cNvPicPr>
                  <a:picLocks noChangeAspect="1"/>
                </p:cNvPicPr>
                <p:nvPr/>
              </p:nvPicPr>
              <p:blipFill rotWithShape="1">
                <a:blip r:embed="rId1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591" t="96220" r="73267"/>
                <a:stretch/>
              </p:blipFill>
              <p:spPr>
                <a:xfrm>
                  <a:off x="32576502" y="15182464"/>
                  <a:ext cx="2929681" cy="273210"/>
                </a:xfrm>
                <a:prstGeom prst="rect">
                  <a:avLst/>
                </a:prstGeom>
              </p:spPr>
            </p:pic>
            <p:sp>
              <p:nvSpPr>
                <p:cNvPr id="365" name="TextBox 364"/>
                <p:cNvSpPr txBox="1"/>
                <p:nvPr/>
              </p:nvSpPr>
              <p:spPr>
                <a:xfrm>
                  <a:off x="32487683" y="14781130"/>
                  <a:ext cx="434029" cy="47485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100" dirty="0">
                      <a:latin typeface="Helvetica Neue" charset="0"/>
                      <a:ea typeface="Helvetica Neue" charset="0"/>
                      <a:cs typeface="Helvetica Neue" charset="0"/>
                    </a:rPr>
                    <a:t>0</a:t>
                  </a:r>
                </a:p>
              </p:txBody>
            </p:sp>
            <p:sp>
              <p:nvSpPr>
                <p:cNvPr id="367" name="TextBox 366"/>
                <p:cNvSpPr txBox="1"/>
                <p:nvPr/>
              </p:nvSpPr>
              <p:spPr>
                <a:xfrm>
                  <a:off x="35160973" y="14781130"/>
                  <a:ext cx="434029" cy="47485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100" dirty="0">
                      <a:latin typeface="Helvetica Neue" charset="0"/>
                      <a:ea typeface="Helvetica Neue" charset="0"/>
                      <a:cs typeface="Helvetica Neue" charset="0"/>
                    </a:rPr>
                    <a:t>1</a:t>
                  </a:r>
                </a:p>
              </p:txBody>
            </p:sp>
            <p:sp>
              <p:nvSpPr>
                <p:cNvPr id="368" name="TextBox 367"/>
                <p:cNvSpPr txBox="1"/>
                <p:nvPr/>
              </p:nvSpPr>
              <p:spPr>
                <a:xfrm>
                  <a:off x="33745174" y="14781130"/>
                  <a:ext cx="607291" cy="8441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100">
                      <a:latin typeface="Helvetica Neue" charset="0"/>
                      <a:ea typeface="Helvetica Neue" charset="0"/>
                      <a:cs typeface="Helvetica Neue" charset="0"/>
                    </a:rPr>
                    <a:t>0.5</a:t>
                  </a:r>
                  <a:endParaRPr lang="en-US" sz="2100" dirty="0"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</p:grpSp>
          <p:pic>
            <p:nvPicPr>
              <p:cNvPr id="14" name="Picture 13"/>
              <p:cNvPicPr>
                <a:picLocks noChangeAspect="1"/>
              </p:cNvPicPr>
              <p:nvPr/>
            </p:nvPicPr>
            <p:blipFill rotWithShape="1"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0129" b="20297"/>
              <a:stretch/>
            </p:blipFill>
            <p:spPr>
              <a:xfrm>
                <a:off x="32509527" y="10874276"/>
                <a:ext cx="10440076" cy="4061192"/>
              </a:xfrm>
              <a:prstGeom prst="rect">
                <a:avLst/>
              </a:prstGeom>
            </p:spPr>
          </p:pic>
        </p:grpSp>
        <p:sp>
          <p:nvSpPr>
            <p:cNvPr id="26" name="Right Arrow 25"/>
            <p:cNvSpPr/>
            <p:nvPr/>
          </p:nvSpPr>
          <p:spPr>
            <a:xfrm>
              <a:off x="31240196" y="5954879"/>
              <a:ext cx="815496" cy="612247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75" b="1" dirty="0">
                  <a:latin typeface="Helvetica Neue" charset="0"/>
                  <a:ea typeface="Helvetica Neue" charset="0"/>
                  <a:cs typeface="Helvetica Neue" charset="0"/>
                </a:rPr>
                <a:t>7m</a:t>
              </a:r>
            </a:p>
          </p:txBody>
        </p:sp>
      </p:grpSp>
      <p:sp>
        <p:nvSpPr>
          <p:cNvPr id="252" name="TextBox 251"/>
          <p:cNvSpPr txBox="1"/>
          <p:nvPr/>
        </p:nvSpPr>
        <p:spPr>
          <a:xfrm>
            <a:off x="22728732" y="16430511"/>
            <a:ext cx="8340848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75" b="1" dirty="0">
                <a:latin typeface="Helvetica Neue" charset="0"/>
                <a:ea typeface="Helvetica Neue" charset="0"/>
                <a:cs typeface="Helvetica Neue" charset="0"/>
              </a:rPr>
              <a:t>Test-retest reliability of individualized patterns</a:t>
            </a:r>
            <a:endParaRPr lang="en-US" sz="3675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50" name="TextBox 249"/>
          <p:cNvSpPr txBox="1"/>
          <p:nvPr/>
        </p:nvSpPr>
        <p:spPr>
          <a:xfrm>
            <a:off x="22728732" y="25926737"/>
            <a:ext cx="8340848" cy="657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75" b="1">
                <a:latin typeface="Helvetica Neue" charset="0"/>
                <a:ea typeface="Helvetica Neue" charset="0"/>
                <a:cs typeface="Helvetica Neue" charset="0"/>
              </a:rPr>
              <a:t>Pattern stability over time</a:t>
            </a:r>
            <a:endParaRPr lang="en-US" sz="3675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30926273" y="25890020"/>
            <a:ext cx="12116429" cy="4626969"/>
            <a:chOff x="30969816" y="23843499"/>
            <a:chExt cx="12116429" cy="4626969"/>
          </a:xfrm>
        </p:grpSpPr>
        <p:grpSp>
          <p:nvGrpSpPr>
            <p:cNvPr id="149" name="Group 148"/>
            <p:cNvGrpSpPr/>
            <p:nvPr/>
          </p:nvGrpSpPr>
          <p:grpSpPr>
            <a:xfrm>
              <a:off x="30969816" y="23843499"/>
              <a:ext cx="12116429" cy="4626969"/>
              <a:chOff x="28725112" y="27453492"/>
              <a:chExt cx="13847345" cy="5287965"/>
            </a:xfrm>
          </p:grpSpPr>
          <p:grpSp>
            <p:nvGrpSpPr>
              <p:cNvPr id="128" name="Group 127"/>
              <p:cNvGrpSpPr/>
              <p:nvPr/>
            </p:nvGrpSpPr>
            <p:grpSpPr>
              <a:xfrm>
                <a:off x="33684366" y="27487682"/>
                <a:ext cx="4653045" cy="5033626"/>
                <a:chOff x="33684366" y="27487682"/>
                <a:chExt cx="4653045" cy="5033626"/>
              </a:xfrm>
            </p:grpSpPr>
            <p:pic>
              <p:nvPicPr>
                <p:cNvPr id="45" name="Picture 44"/>
                <p:cNvPicPr>
                  <a:picLocks noChangeAspect="1"/>
                </p:cNvPicPr>
                <p:nvPr/>
              </p:nvPicPr>
              <p:blipFill>
                <a:blip r:embed="rId1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3684366" y="27487682"/>
                  <a:ext cx="4653045" cy="5033626"/>
                </a:xfrm>
                <a:prstGeom prst="rect">
                  <a:avLst/>
                </a:prstGeom>
              </p:spPr>
            </p:pic>
            <p:sp>
              <p:nvSpPr>
                <p:cNvPr id="126" name="Rectangle 125"/>
                <p:cNvSpPr/>
                <p:nvPr/>
              </p:nvSpPr>
              <p:spPr>
                <a:xfrm>
                  <a:off x="33726680" y="27559153"/>
                  <a:ext cx="295306" cy="45997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575"/>
                </a:p>
              </p:txBody>
            </p:sp>
          </p:grpSp>
          <p:pic>
            <p:nvPicPr>
              <p:cNvPr id="44" name="Picture 43"/>
              <p:cNvPicPr>
                <a:picLocks noChangeAspect="1"/>
              </p:cNvPicPr>
              <p:nvPr/>
            </p:nvPicPr>
            <p:blipFill>
              <a:blip r:embed="rId2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3155" y="27487473"/>
                <a:ext cx="4653044" cy="5033626"/>
              </a:xfrm>
              <a:prstGeom prst="rect">
                <a:avLst/>
              </a:prstGeom>
            </p:spPr>
          </p:pic>
          <p:sp>
            <p:nvSpPr>
              <p:cNvPr id="371" name="TextBox 370"/>
              <p:cNvSpPr txBox="1"/>
              <p:nvPr/>
            </p:nvSpPr>
            <p:spPr>
              <a:xfrm>
                <a:off x="34061914" y="31741922"/>
                <a:ext cx="4312950" cy="4572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latin typeface="Helvetica Neue" charset="0"/>
                    <a:ea typeface="Helvetica Neue" charset="0"/>
                    <a:cs typeface="Helvetica Neue" charset="0"/>
                  </a:rPr>
                  <a:t>Paired perm., Cohen’s D = 3.6</a:t>
                </a:r>
              </a:p>
            </p:txBody>
          </p:sp>
          <p:grpSp>
            <p:nvGrpSpPr>
              <p:cNvPr id="147" name="Group 146"/>
              <p:cNvGrpSpPr/>
              <p:nvPr/>
            </p:nvGrpSpPr>
            <p:grpSpPr>
              <a:xfrm>
                <a:off x="38134989" y="27453492"/>
                <a:ext cx="4437468" cy="5074037"/>
                <a:chOff x="38134989" y="27518742"/>
                <a:chExt cx="4437468" cy="5074037"/>
              </a:xfrm>
            </p:grpSpPr>
            <p:grpSp>
              <p:nvGrpSpPr>
                <p:cNvPr id="146" name="Group 145"/>
                <p:cNvGrpSpPr/>
                <p:nvPr/>
              </p:nvGrpSpPr>
              <p:grpSpPr>
                <a:xfrm>
                  <a:off x="38407215" y="27518742"/>
                  <a:ext cx="4165242" cy="5074037"/>
                  <a:chOff x="38407215" y="27518742"/>
                  <a:chExt cx="4165242" cy="5074037"/>
                </a:xfrm>
              </p:grpSpPr>
              <p:pic>
                <p:nvPicPr>
                  <p:cNvPr id="46" name="Picture 45"/>
                  <p:cNvPicPr>
                    <a:picLocks noChangeAspect="1"/>
                  </p:cNvPicPr>
                  <p:nvPr/>
                </p:nvPicPr>
                <p:blipFill>
                  <a:blip r:embed="rId2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38407215" y="27559153"/>
                    <a:ext cx="4165242" cy="5033626"/>
                  </a:xfrm>
                  <a:prstGeom prst="rect">
                    <a:avLst/>
                  </a:prstGeom>
                </p:spPr>
              </p:pic>
              <p:sp>
                <p:nvSpPr>
                  <p:cNvPr id="129" name="Rectangle 128"/>
                  <p:cNvSpPr/>
                  <p:nvPr/>
                </p:nvSpPr>
                <p:spPr>
                  <a:xfrm>
                    <a:off x="38436297" y="27518742"/>
                    <a:ext cx="248023" cy="4736854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575"/>
                  </a:p>
                </p:txBody>
              </p:sp>
            </p:grpSp>
            <p:sp useBgFill="1">
              <p:nvSpPr>
                <p:cNvPr id="372" name="TextBox 371"/>
                <p:cNvSpPr txBox="1"/>
                <p:nvPr/>
              </p:nvSpPr>
              <p:spPr>
                <a:xfrm rot="16200000">
                  <a:off x="36410579" y="29643298"/>
                  <a:ext cx="3923676" cy="474855"/>
                </a:xfrm>
                <a:prstGeom prst="rect">
                  <a:avLst/>
                </a:prstGeom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100">
                      <a:latin typeface="Helvetica Neue" charset="0"/>
                      <a:ea typeface="Helvetica Neue" charset="0"/>
                      <a:cs typeface="Helvetica Neue" charset="0"/>
                    </a:rPr>
                    <a:t>Density</a:t>
                  </a:r>
                  <a:endParaRPr lang="en-US" sz="2100" dirty="0">
                    <a:latin typeface="Helvetica Neue" charset="0"/>
                    <a:ea typeface="Helvetica Neue" charset="0"/>
                    <a:cs typeface="Helvetica Neue" charset="0"/>
                  </a:endParaRPr>
                </a:p>
              </p:txBody>
            </p:sp>
          </p:grpSp>
          <p:sp>
            <p:nvSpPr>
              <p:cNvPr id="373" name="TextBox 372"/>
              <p:cNvSpPr txBox="1"/>
              <p:nvPr/>
            </p:nvSpPr>
            <p:spPr>
              <a:xfrm>
                <a:off x="34743160" y="32266106"/>
                <a:ext cx="856194" cy="36933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2100" dirty="0">
                    <a:latin typeface="Helvetica Neue" charset="0"/>
                    <a:ea typeface="Helvetica Neue" charset="0"/>
                    <a:cs typeface="Helvetica Neue" charset="0"/>
                  </a:rPr>
                  <a:t>mPFC</a:t>
                </a:r>
              </a:p>
            </p:txBody>
          </p:sp>
          <p:sp>
            <p:nvSpPr>
              <p:cNvPr id="374" name="TextBox 373"/>
              <p:cNvSpPr txBox="1"/>
              <p:nvPr/>
            </p:nvSpPr>
            <p:spPr>
              <a:xfrm>
                <a:off x="36736999" y="32260833"/>
                <a:ext cx="856194" cy="36933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2100">
                    <a:latin typeface="Helvetica Neue" charset="0"/>
                    <a:ea typeface="Helvetica Neue" charset="0"/>
                    <a:cs typeface="Helvetica Neue" charset="0"/>
                  </a:rPr>
                  <a:t>PCC</a:t>
                </a:r>
                <a:endParaRPr lang="en-US" sz="2100" dirty="0"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sp>
            <p:nvSpPr>
              <p:cNvPr id="375" name="TextBox 374"/>
              <p:cNvSpPr txBox="1"/>
              <p:nvPr/>
            </p:nvSpPr>
            <p:spPr>
              <a:xfrm>
                <a:off x="29842682" y="32260833"/>
                <a:ext cx="3970553" cy="36933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2100">
                    <a:latin typeface="Helvetica Neue" charset="0"/>
                    <a:ea typeface="Helvetica Neue" charset="0"/>
                    <a:cs typeface="Helvetica Neue" charset="0"/>
                  </a:rPr>
                  <a:t>Window (20 mins each)</a:t>
                </a:r>
                <a:endParaRPr lang="en-US" sz="2100" dirty="0"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  <p:sp>
            <p:nvSpPr>
              <p:cNvPr id="148" name="Rectangle 147"/>
              <p:cNvSpPr/>
              <p:nvPr/>
            </p:nvSpPr>
            <p:spPr>
              <a:xfrm>
                <a:off x="29402656" y="27561536"/>
                <a:ext cx="338299" cy="464151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75"/>
              </a:p>
            </p:txBody>
          </p:sp>
          <p:sp useBgFill="1">
            <p:nvSpPr>
              <p:cNvPr id="376" name="TextBox 375"/>
              <p:cNvSpPr txBox="1"/>
              <p:nvPr/>
            </p:nvSpPr>
            <p:spPr>
              <a:xfrm rot="16200000">
                <a:off x="27000702" y="29646555"/>
                <a:ext cx="3923676" cy="474855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100" dirty="0">
                    <a:latin typeface="Helvetica Neue" charset="0"/>
                    <a:ea typeface="Helvetica Neue" charset="0"/>
                    <a:cs typeface="Helvetica Neue" charset="0"/>
                  </a:rPr>
                  <a:t>ARI</a:t>
                </a:r>
              </a:p>
            </p:txBody>
          </p:sp>
          <p:sp>
            <p:nvSpPr>
              <p:cNvPr id="379" name="TextBox 378"/>
              <p:cNvSpPr txBox="1"/>
              <p:nvPr/>
            </p:nvSpPr>
            <p:spPr>
              <a:xfrm>
                <a:off x="29111963" y="29624805"/>
                <a:ext cx="770432" cy="4748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100" dirty="0">
                    <a:latin typeface="Helvetica Neue" charset="0"/>
                    <a:ea typeface="Helvetica Neue" charset="0"/>
                    <a:cs typeface="Helvetica Neue" charset="0"/>
                  </a:rPr>
                  <a:t>0.5</a:t>
                </a:r>
              </a:p>
            </p:txBody>
          </p:sp>
          <p:sp>
            <p:nvSpPr>
              <p:cNvPr id="377" name="TextBox 376"/>
              <p:cNvSpPr txBox="1"/>
              <p:nvPr/>
            </p:nvSpPr>
            <p:spPr>
              <a:xfrm>
                <a:off x="29419856" y="27518742"/>
                <a:ext cx="334457" cy="47485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100" dirty="0">
                    <a:latin typeface="Helvetica Neue" charset="0"/>
                    <a:ea typeface="Helvetica Neue" charset="0"/>
                    <a:cs typeface="Helvetica Neue" charset="0"/>
                  </a:rPr>
                  <a:t>1</a:t>
                </a:r>
              </a:p>
            </p:txBody>
          </p:sp>
          <p:sp>
            <p:nvSpPr>
              <p:cNvPr id="378" name="TextBox 377"/>
              <p:cNvSpPr txBox="1"/>
              <p:nvPr/>
            </p:nvSpPr>
            <p:spPr>
              <a:xfrm>
                <a:off x="29419856" y="31742410"/>
                <a:ext cx="334457" cy="47485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100" dirty="0">
                    <a:latin typeface="Helvetica Neue" charset="0"/>
                    <a:ea typeface="Helvetica Neue" charset="0"/>
                    <a:cs typeface="Helvetica Neue" charset="0"/>
                  </a:rPr>
                  <a:t>0</a:t>
                </a:r>
              </a:p>
            </p:txBody>
          </p:sp>
          <p:cxnSp>
            <p:nvCxnSpPr>
              <p:cNvPr id="380" name="Straight Connector 379"/>
              <p:cNvCxnSpPr/>
              <p:nvPr/>
            </p:nvCxnSpPr>
            <p:spPr>
              <a:xfrm>
                <a:off x="35438130" y="28180544"/>
                <a:ext cx="1402289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1" name="TextBox 380"/>
              <p:cNvSpPr txBox="1"/>
              <p:nvPr/>
            </p:nvSpPr>
            <p:spPr>
              <a:xfrm>
                <a:off x="35759473" y="27689542"/>
                <a:ext cx="751043" cy="5979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latin typeface="Helvetica Neue" charset="0"/>
                    <a:ea typeface="Helvetica Neue" charset="0"/>
                    <a:cs typeface="Helvetica Neue" charset="0"/>
                  </a:rPr>
                  <a:t>*</a:t>
                </a:r>
              </a:p>
            </p:txBody>
          </p:sp>
          <p:sp>
            <p:nvSpPr>
              <p:cNvPr id="382" name="TextBox 381"/>
              <p:cNvSpPr txBox="1"/>
              <p:nvPr/>
            </p:nvSpPr>
            <p:spPr>
              <a:xfrm>
                <a:off x="42189572" y="32266602"/>
                <a:ext cx="334457" cy="47485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100" dirty="0">
                    <a:latin typeface="Helvetica Neue" charset="0"/>
                    <a:ea typeface="Helvetica Neue" charset="0"/>
                    <a:cs typeface="Helvetica Neue" charset="0"/>
                  </a:rPr>
                  <a:t>1</a:t>
                </a:r>
              </a:p>
            </p:txBody>
          </p:sp>
          <p:sp>
            <p:nvSpPr>
              <p:cNvPr id="383" name="TextBox 382"/>
              <p:cNvSpPr txBox="1"/>
              <p:nvPr/>
            </p:nvSpPr>
            <p:spPr>
              <a:xfrm>
                <a:off x="38712913" y="32244183"/>
                <a:ext cx="334457" cy="47485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100" dirty="0">
                    <a:latin typeface="Helvetica Neue" charset="0"/>
                    <a:ea typeface="Helvetica Neue" charset="0"/>
                    <a:cs typeface="Helvetica Neue" charset="0"/>
                  </a:rPr>
                  <a:t>0</a:t>
                </a:r>
              </a:p>
            </p:txBody>
          </p:sp>
          <p:sp useBgFill="1">
            <p:nvSpPr>
              <p:cNvPr id="384" name="TextBox 383"/>
              <p:cNvSpPr txBox="1"/>
              <p:nvPr/>
            </p:nvSpPr>
            <p:spPr>
              <a:xfrm>
                <a:off x="39244489" y="32266106"/>
                <a:ext cx="2771930" cy="369331"/>
              </a:xfrm>
              <a:prstGeom prst="rect">
                <a:avLst/>
              </a:prstGeom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2100" dirty="0">
                    <a:latin typeface="Helvetica Neue" charset="0"/>
                    <a:ea typeface="Helvetica Neue" charset="0"/>
                    <a:cs typeface="Helvetica Neue" charset="0"/>
                  </a:rPr>
                  <a:t>SD</a:t>
                </a:r>
              </a:p>
            </p:txBody>
          </p:sp>
        </p:grpSp>
        <p:sp>
          <p:nvSpPr>
            <p:cNvPr id="238" name="TextBox 237"/>
            <p:cNvSpPr txBox="1"/>
            <p:nvPr/>
          </p:nvSpPr>
          <p:spPr>
            <a:xfrm>
              <a:off x="40359918" y="24891361"/>
              <a:ext cx="2347386" cy="101566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 charset="0"/>
                  <a:ea typeface="Helvetica Neue" charset="0"/>
                  <a:cs typeface="Helvetica Neue" charset="0"/>
                </a:rPr>
                <a:t>SD over time within subject and within region.</a:t>
              </a:r>
            </a:p>
          </p:txBody>
        </p:sp>
      </p:grpSp>
      <p:cxnSp>
        <p:nvCxnSpPr>
          <p:cNvPr id="243" name="Straight Connector 242"/>
          <p:cNvCxnSpPr/>
          <p:nvPr/>
        </p:nvCxnSpPr>
        <p:spPr>
          <a:xfrm flipV="1">
            <a:off x="5675221" y="21784062"/>
            <a:ext cx="11072471" cy="0"/>
          </a:xfrm>
          <a:prstGeom prst="line">
            <a:avLst/>
          </a:prstGeom>
          <a:ln w="508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TextBox 238"/>
          <p:cNvSpPr txBox="1"/>
          <p:nvPr/>
        </p:nvSpPr>
        <p:spPr>
          <a:xfrm>
            <a:off x="13970046" y="13664353"/>
            <a:ext cx="6424240" cy="419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latin typeface="Helvetica Neue" charset="0"/>
                <a:ea typeface="Helvetica Neue" charset="0"/>
                <a:cs typeface="Helvetica Neue" charset="0"/>
              </a:rPr>
              <a:t>Standard cortical atlas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1164307" y="31508528"/>
            <a:ext cx="6081407" cy="5692804"/>
            <a:chOff x="1164307" y="31732048"/>
            <a:chExt cx="6081407" cy="5692804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050" b="19497"/>
            <a:stretch/>
          </p:blipFill>
          <p:spPr>
            <a:xfrm>
              <a:off x="1164307" y="31732048"/>
              <a:ext cx="5350414" cy="2039384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642" b="17372"/>
            <a:stretch/>
          </p:blipFill>
          <p:spPr>
            <a:xfrm>
              <a:off x="1473733" y="33565004"/>
              <a:ext cx="5387065" cy="2071159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793" b="18688"/>
            <a:stretch/>
          </p:blipFill>
          <p:spPr>
            <a:xfrm>
              <a:off x="1810988" y="35283678"/>
              <a:ext cx="5434726" cy="2141174"/>
            </a:xfrm>
            <a:prstGeom prst="rect">
              <a:avLst/>
            </a:prstGeom>
          </p:spPr>
        </p:pic>
      </p:grp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6" t="96157" r="73252" b="122"/>
          <a:stretch/>
        </p:blipFill>
        <p:spPr>
          <a:xfrm>
            <a:off x="3573884" y="37415169"/>
            <a:ext cx="1982141" cy="179337"/>
          </a:xfrm>
          <a:prstGeom prst="rect">
            <a:avLst/>
          </a:prstGeom>
        </p:spPr>
      </p:pic>
      <p:sp>
        <p:nvSpPr>
          <p:cNvPr id="242" name="TextBox 241"/>
          <p:cNvSpPr txBox="1"/>
          <p:nvPr/>
        </p:nvSpPr>
        <p:spPr>
          <a:xfrm>
            <a:off x="3505440" y="37058343"/>
            <a:ext cx="25566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en-US" sz="21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44" name="TextBox 243"/>
          <p:cNvSpPr txBox="1"/>
          <p:nvPr/>
        </p:nvSpPr>
        <p:spPr>
          <a:xfrm>
            <a:off x="5037983" y="37066576"/>
            <a:ext cx="85965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dirty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</p:txBody>
      </p:sp>
      <p:sp>
        <p:nvSpPr>
          <p:cNvPr id="232" name="TextBox 231"/>
          <p:cNvSpPr txBox="1"/>
          <p:nvPr/>
        </p:nvSpPr>
        <p:spPr>
          <a:xfrm>
            <a:off x="4347153" y="37081557"/>
            <a:ext cx="43488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dirty="0">
                <a:latin typeface="Helvetica Neue" charset="0"/>
                <a:ea typeface="Helvetica Neue" charset="0"/>
                <a:cs typeface="Helvetica Neue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13120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22947</TotalTime>
  <Words>657</Words>
  <Application>Microsoft Macintosh PowerPoint</Application>
  <PresentationFormat>Custom</PresentationFormat>
  <Paragraphs>123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Helvetica Neue</vt:lpstr>
      <vt:lpstr>Helvetica Neue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509</cp:revision>
  <cp:lastPrinted>2018-10-01T14:15:14Z</cp:lastPrinted>
  <dcterms:created xsi:type="dcterms:W3CDTF">2017-09-22T22:13:51Z</dcterms:created>
  <dcterms:modified xsi:type="dcterms:W3CDTF">2018-10-01T14:18:16Z</dcterms:modified>
</cp:coreProperties>
</file>

<file path=docProps/thumbnail.jpeg>
</file>